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6" r:id="rId4"/>
    <p:sldId id="269" r:id="rId5"/>
    <p:sldId id="270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2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302" userDrawn="1">
          <p15:clr>
            <a:srgbClr val="A4A3A4"/>
          </p15:clr>
        </p15:guide>
        <p15:guide id="7" pos="7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34D"/>
    <a:srgbClr val="000000"/>
    <a:srgbClr val="F2F6EC"/>
    <a:srgbClr val="76B728"/>
    <a:srgbClr val="7B1F56"/>
    <a:srgbClr val="009999"/>
    <a:srgbClr val="FFB900"/>
    <a:srgbClr val="A6A6A6"/>
    <a:srgbClr val="C2C4C7"/>
    <a:srgbClr val="727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45" autoAdjust="0"/>
  </p:normalViewPr>
  <p:slideViewPr>
    <p:cSldViewPr snapToGrid="0" showGuides="1">
      <p:cViewPr varScale="1">
        <p:scale>
          <a:sx n="150" d="100"/>
          <a:sy n="150" d="100"/>
        </p:scale>
        <p:origin x="2832" y="126"/>
      </p:cViewPr>
      <p:guideLst>
        <p:guide orient="horz" pos="482"/>
        <p:guide orient="horz" pos="981"/>
        <p:guide orient="horz" pos="3884"/>
        <p:guide pos="302"/>
        <p:guide pos="7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10E3-60DE-4143-A7BB-F60CB3EFEDBE}" type="datetimeFigureOut">
              <a:rPr lang="it-CH" smtClean="0"/>
              <a:t>20.09.2024</a:t>
            </a:fld>
            <a:endParaRPr lang="it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Modifier le format du texte maître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it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A4F0-12F1-471B-B35C-7AE027E2225D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5157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FA4F0-12F1-471B-B35C-7AE027E2225D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1547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884489"/>
            <a:ext cx="10225087" cy="159226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400"/>
              </a:lnSpc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487489" y="2773762"/>
            <a:ext cx="102250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7488" y="5836445"/>
            <a:ext cx="4608512" cy="3693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Autor Vorname, Name</a:t>
            </a:r>
            <a:br>
              <a:rPr lang="de-CH" dirty="0"/>
            </a:br>
            <a:r>
              <a:rPr lang="de-CH" dirty="0"/>
              <a:t>Anlass, Ort,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2A6A3A-85B7-4A94-8037-0168BB83C63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1177" y="482616"/>
            <a:ext cx="1771967" cy="11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879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Legend" preserve="1" userDrawn="1">
  <p:cSld name="2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40577" y="1577340"/>
            <a:ext cx="5472000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0577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A9C55C8-75B3-401F-A21F-A60EB1DCC6D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2234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4" y="1577340"/>
            <a:ext cx="3564000" cy="458850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13999" y="1577340"/>
            <a:ext cx="3564000" cy="458850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E4A79D-BCB1-4616-9F04-8AD9D5E4A13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74786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and Legend" preserve="1" userDrawn="1">
  <p:cSld name="3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7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14001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314001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148577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C094094-DF5B-4FF2-A6ED-048F622D4A0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1552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9425" y="400585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39583" y="157734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39583" y="400585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718A3F-91AC-40B1-8D99-ACB3D54918F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7088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and Legend" preserve="1" userDrawn="1">
  <p:cSld name="4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1944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9425" y="3959385"/>
            <a:ext cx="5472000" cy="1944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40577" y="1577341"/>
            <a:ext cx="5472000" cy="1944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40577" y="3959386"/>
            <a:ext cx="5472000" cy="1944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0577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3601340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0577" y="3601340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CECDE4D-7A5D-4355-ABBB-EA3E43ADB46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94455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9425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7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48577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14001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14001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FBC96D3-64C2-48A4-B4F4-9B84D2C29B1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282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and Legend" preserve="1" userDrawn="1">
  <p:cSld name="6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9425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4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48574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13999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13999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368239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48574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9425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13999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148574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FDCB22A-0297-4454-BC00-FB44BA80B08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6919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86627-6D38-4A7B-9197-6712D80491C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5184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959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B2280-0B0C-40A3-B32B-91F8AB0C9D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79423" y="1576388"/>
            <a:ext cx="11233151" cy="4588510"/>
          </a:xfrm>
        </p:spPr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4734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empty" preserve="1" userDrawn="1">
  <p:cSld name="Title Slid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884489"/>
            <a:ext cx="10225087" cy="159226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400"/>
              </a:lnSpc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5836445"/>
            <a:ext cx="4608512" cy="3693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Autor Vorname, Name</a:t>
            </a:r>
            <a:br>
              <a:rPr lang="de-CH" dirty="0"/>
            </a:br>
            <a:r>
              <a:rPr lang="de-CH" dirty="0"/>
              <a:t>Anlass, Ort, Datum</a:t>
            </a:r>
          </a:p>
        </p:txBody>
      </p:sp>
    </p:spTree>
    <p:extLst>
      <p:ext uri="{BB962C8B-B14F-4D97-AF65-F5344CB8AC3E}">
        <p14:creationId xmlns:p14="http://schemas.microsoft.com/office/powerpoint/2010/main" val="9098755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9425" y="1577340"/>
            <a:ext cx="5400000" cy="4588510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ct val="97000"/>
              </a:lnSpc>
              <a:spcBef>
                <a:spcPts val="1050"/>
              </a:spcBef>
              <a:defRPr sz="1800"/>
            </a:lvl1pPr>
            <a:lvl2pPr marL="432000" indent="-216000">
              <a:lnSpc>
                <a:spcPct val="97000"/>
              </a:lnSpc>
              <a:spcBef>
                <a:spcPts val="1050"/>
              </a:spcBef>
              <a:defRPr sz="1600"/>
            </a:lvl2pPr>
            <a:lvl3pPr marL="648000" indent="-216000">
              <a:lnSpc>
                <a:spcPct val="97000"/>
              </a:lnSpc>
              <a:spcBef>
                <a:spcPts val="1050"/>
              </a:spcBef>
              <a:defRPr sz="1400"/>
            </a:lvl3pPr>
            <a:lvl4pPr marL="648000" indent="-216000">
              <a:lnSpc>
                <a:spcPct val="97000"/>
              </a:lnSpc>
              <a:spcBef>
                <a:spcPts val="1050"/>
              </a:spcBef>
              <a:defRPr sz="1400"/>
            </a:lvl4pPr>
            <a:lvl5pPr marL="648000" indent="-216000">
              <a:lnSpc>
                <a:spcPct val="97000"/>
              </a:lnSpc>
              <a:spcBef>
                <a:spcPts val="1050"/>
              </a:spcBef>
              <a:defRPr sz="1400"/>
            </a:lvl5pPr>
            <a:lvl6pPr>
              <a:spcBef>
                <a:spcPts val="1050"/>
              </a:spcBef>
              <a:defRPr sz="1400"/>
            </a:lvl6pPr>
            <a:lvl7pPr>
              <a:spcBef>
                <a:spcPts val="1050"/>
              </a:spcBef>
              <a:defRPr sz="1400"/>
            </a:lvl7pPr>
            <a:lvl8pPr>
              <a:spcBef>
                <a:spcPts val="1050"/>
              </a:spcBef>
              <a:defRPr sz="1400"/>
            </a:lvl8pPr>
            <a:lvl9pPr marL="648000" indent="-216000">
              <a:spcBef>
                <a:spcPts val="1050"/>
              </a:spcBef>
              <a:buFont typeface="Wingdings" panose="05000000000000000000" pitchFamily="2" charset="2"/>
              <a:buChar char="§"/>
              <a:defRPr sz="14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452F0-AE46-4763-BAB2-6457EACDB644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6312574" y="1577340"/>
            <a:ext cx="5400000" cy="4588510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ct val="97000"/>
              </a:lnSpc>
              <a:spcBef>
                <a:spcPts val="1050"/>
              </a:spcBef>
              <a:defRPr sz="1800"/>
            </a:lvl1pPr>
            <a:lvl2pPr marL="432000" indent="-216000">
              <a:lnSpc>
                <a:spcPct val="97000"/>
              </a:lnSpc>
              <a:spcBef>
                <a:spcPts val="1050"/>
              </a:spcBef>
              <a:defRPr sz="1600"/>
            </a:lvl2pPr>
            <a:lvl3pPr marL="648000" indent="-216000">
              <a:lnSpc>
                <a:spcPct val="97000"/>
              </a:lnSpc>
              <a:spcBef>
                <a:spcPts val="1050"/>
              </a:spcBef>
              <a:defRPr sz="1400"/>
            </a:lvl3pPr>
            <a:lvl4pPr marL="648000" indent="-216000">
              <a:lnSpc>
                <a:spcPct val="97000"/>
              </a:lnSpc>
              <a:spcBef>
                <a:spcPts val="1050"/>
              </a:spcBef>
              <a:defRPr sz="1400"/>
            </a:lvl4pPr>
            <a:lvl5pPr marL="648000" indent="-216000">
              <a:lnSpc>
                <a:spcPct val="97000"/>
              </a:lnSpc>
              <a:spcBef>
                <a:spcPts val="1050"/>
              </a:spcBef>
              <a:defRPr sz="1400"/>
            </a:lvl5pPr>
            <a:lvl6pPr>
              <a:spcBef>
                <a:spcPts val="1050"/>
              </a:spcBef>
              <a:defRPr sz="1400"/>
            </a:lvl6pPr>
            <a:lvl7pPr>
              <a:spcBef>
                <a:spcPts val="1050"/>
              </a:spcBef>
              <a:defRPr sz="1400"/>
            </a:lvl7pPr>
            <a:lvl8pPr>
              <a:spcBef>
                <a:spcPts val="1050"/>
              </a:spcBef>
              <a:defRPr sz="1400"/>
            </a:lvl8pPr>
            <a:lvl9pPr marL="648000" indent="-216000">
              <a:spcBef>
                <a:spcPts val="1050"/>
              </a:spcBef>
              <a:buFont typeface="Wingdings" panose="05000000000000000000" pitchFamily="2" charset="2"/>
              <a:buChar char="§"/>
              <a:defRPr sz="14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1061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479425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8E2962-BD6B-4E23-B741-55C2EB5068E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9" hasCustomPrompt="1"/>
          </p:nvPr>
        </p:nvSpPr>
        <p:spPr>
          <a:xfrm>
            <a:off x="4329037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178649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38229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tire Image" preserve="1" userDrawn="1">
  <p:cSld name="Enti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8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03999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3" y="1576387"/>
            <a:ext cx="11233151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DE4957-9BD2-48D3-913F-AC5A087000E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13551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Legend" preserve="1" userDrawn="1">
  <p:cSld name="Image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11233149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981185"/>
            <a:ext cx="11233149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7CD05C-4867-4217-BB71-00D3E9D67A5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89387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39"/>
            <a:ext cx="5472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40577" y="1577339"/>
            <a:ext cx="5472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1C61B-1B8C-4739-82DE-D0ABEC0BA15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43523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79423" y="1576388"/>
            <a:ext cx="11233151" cy="4588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Premier </a:t>
            </a:r>
            <a:r>
              <a:rPr lang="de-CH" dirty="0" err="1"/>
              <a:t>niveau</a:t>
            </a:r>
            <a:endParaRPr lang="de-CH" dirty="0"/>
          </a:p>
          <a:p>
            <a:pPr lvl="1"/>
            <a:r>
              <a:rPr lang="de-CH" dirty="0"/>
              <a:t>Deuxième </a:t>
            </a:r>
            <a:r>
              <a:rPr lang="de-CH" dirty="0" err="1"/>
              <a:t>niveau</a:t>
            </a:r>
            <a:endParaRPr lang="de-CH" dirty="0"/>
          </a:p>
          <a:p>
            <a:pPr lvl="2"/>
            <a:r>
              <a:rPr lang="de-CH" dirty="0"/>
              <a:t>Troisième </a:t>
            </a:r>
            <a:r>
              <a:rPr lang="de-CH" dirty="0" err="1"/>
              <a:t>niveau</a:t>
            </a:r>
            <a:endParaRPr lang="de-CH" dirty="0"/>
          </a:p>
          <a:p>
            <a:pPr lvl="3"/>
            <a:r>
              <a:rPr lang="de-CH" dirty="0" err="1"/>
              <a:t>Quatrième niveau</a:t>
            </a:r>
            <a:endParaRPr lang="de-CH" dirty="0"/>
          </a:p>
          <a:p>
            <a:pPr lvl="4"/>
            <a:r>
              <a:rPr lang="de-CH" dirty="0" err="1"/>
              <a:t>Cinquième niveau</a:t>
            </a:r>
            <a:endParaRPr lang="de-CH" dirty="0"/>
          </a:p>
          <a:p>
            <a:pPr lvl="5"/>
            <a:r>
              <a:rPr lang="de-CH" dirty="0" err="1"/>
              <a:t>Sixième niveau</a:t>
            </a:r>
            <a:endParaRPr lang="de-CH" dirty="0"/>
          </a:p>
          <a:p>
            <a:pPr lvl="6"/>
            <a:r>
              <a:rPr lang="de-CH" dirty="0" err="1"/>
              <a:t>Septième niveau</a:t>
            </a:r>
            <a:endParaRPr lang="de-CH" dirty="0"/>
          </a:p>
          <a:p>
            <a:pPr lvl="7"/>
            <a:r>
              <a:rPr lang="de-CH" dirty="0" err="1"/>
              <a:t>Huitième niveau</a:t>
            </a:r>
            <a:endParaRPr lang="de-CH" dirty="0"/>
          </a:p>
          <a:p>
            <a:pPr lvl="8"/>
            <a:r>
              <a:rPr lang="de-CH" dirty="0" err="1"/>
              <a:t>Neuvième niveau</a:t>
            </a:r>
            <a:endParaRPr lang="de-CH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79425" y="410067"/>
            <a:ext cx="11233150" cy="443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2400" y="6489188"/>
            <a:ext cx="857920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/>
              <a:t>20 mai 2016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810241" y="6489188"/>
            <a:ext cx="902333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5FFAB8B-61A0-4540-B57D-56FC7F28467C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79423" y="6489188"/>
            <a:ext cx="589771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 Suisse | </a:t>
            </a:r>
          </a:p>
          <a:p>
            <a:endParaRPr lang="de-CH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4" r:id="rId4"/>
    <p:sldLayoutId id="2147483684" r:id="rId5"/>
    <p:sldLayoutId id="214748366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7000"/>
        </a:lnSpc>
        <a:spcBef>
          <a:spcPts val="1400"/>
        </a:spcBef>
        <a:spcAft>
          <a:spcPts val="0"/>
        </a:spcAft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b="0" kern="10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9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hyperlink" Target="https://www.agrotecsuisse.ch/fr/formation/championnats-des-meti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www.yousty.ch/fr-CH/places-d-apprentissage/1429-mecanicien-ne-en-machines-agricoles-cfc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s://www.go4mechanic.ch/lehrstelle-find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s://www.orientation.ch/dyn/show/2930?lang=fr" TargetMode="Externa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agrotecsuisse.ch/fileadmin/Suisse/AM_Suisse/Medien/web/pdf/agrotecsuisse/bildung/weiterbildung/berufspruefung/flyer_berufliche_weiterbildung_df.pdf" TargetMode="External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68A9-86A3-4C0D-B344-0666A8E02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i="0" dirty="0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Le </a:t>
            </a:r>
            <a:r>
              <a:rPr lang="de-CH" i="0" dirty="0" err="1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boulot</a:t>
            </a:r>
            <a:r>
              <a:rPr lang="de-CH" i="0" dirty="0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i="0" dirty="0" err="1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avec</a:t>
            </a:r>
            <a:r>
              <a:rPr lang="de-CH" i="0" dirty="0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 garantie-</a:t>
            </a:r>
            <a:r>
              <a:rPr lang="de-CH" i="0" dirty="0" err="1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jamais</a:t>
            </a:r>
            <a:r>
              <a:rPr lang="de-CH" i="0" dirty="0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de-CH" i="0" dirty="0" err="1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barbant</a:t>
            </a:r>
            <a:r>
              <a:rPr lang="de-CH" i="0" dirty="0">
                <a:solidFill>
                  <a:srgbClr val="8DC3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altLang="de-DE" b="1" dirty="0" err="1"/>
              <a:t>Mécanicien</a:t>
            </a:r>
            <a:r>
              <a:rPr lang="de-CH" altLang="de-DE" b="1" dirty="0"/>
              <a:t>/ne en machines agricoles, en machines de chantier et en appareils à moteur CFC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7A7B9-4D40-426C-87EA-398C37D4E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94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C0E46-F117-4679-9FA4-AEE15377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Notre formation est de classe mondiale 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0C7560-BF2F-366E-F7F7-C56EFF0E7D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Chaque année, nos professionnels participent à des concours professionnels internationaux et obtiennent des résultats de premier ordre !</a:t>
            </a:r>
          </a:p>
        </p:txBody>
      </p:sp>
      <p:pic>
        <p:nvPicPr>
          <p:cNvPr id="3074" name="Picture 2" descr="AM Suisse - SwissSkills Championships 2023">
            <a:hlinkClick r:id="rId2"/>
            <a:extLst>
              <a:ext uri="{FF2B5EF4-FFF2-40B4-BE49-F238E27FC236}">
                <a16:creationId xmlns:a16="http://schemas.microsoft.com/office/drawing/2014/main" id="{8270799C-5373-5A43-367B-58F61C87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3" y="853265"/>
            <a:ext cx="1309687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404F605-6E8B-C843-A032-0FF64E331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2571750"/>
            <a:ext cx="4167188" cy="2811462"/>
          </a:xfrm>
          <a:prstGeom prst="rect">
            <a:avLst/>
          </a:prstGeom>
        </p:spPr>
      </p:pic>
      <p:pic>
        <p:nvPicPr>
          <p:cNvPr id="4" name="Picture 2" descr="Worldskills Lyon 2024">
            <a:extLst>
              <a:ext uri="{FF2B5EF4-FFF2-40B4-BE49-F238E27FC236}">
                <a16:creationId xmlns:a16="http://schemas.microsoft.com/office/drawing/2014/main" id="{AC80BBD0-8941-1764-2CBC-4D4BB7D2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571750"/>
            <a:ext cx="4224353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CB0AA2E7-11DC-5CA4-8542-B56AC41E38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81" y="2478778"/>
            <a:ext cx="1134297" cy="7494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88480F-51A4-B911-7E8B-22D9A9A81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6338" y="4705350"/>
            <a:ext cx="879570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Conditions préalables à l'apprentissage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Fais le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980" y="1944052"/>
            <a:ext cx="11590019" cy="4221798"/>
          </a:xfrm>
        </p:spPr>
        <p:txBody>
          <a:bodyPr/>
          <a:lstStyle/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Je m'intéresse à la technique et le travail avec des machines m'attire.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J'aime travailler de manière indépendante, mais j'ai aussi l'esprit d'équipe.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Je n'ai aucun problème avec l'effort physique et je suis en forme.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J'aime travailler à l'atelier, mais aussi à l'extérieur, au soleil, au vent et par tous les temps.</a:t>
            </a:r>
          </a:p>
          <a:p>
            <a:pPr marL="0" indent="0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Je suis fort en maths et j'ai une bonne imagination.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J'aime le contact avec les clients.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Je </a:t>
            </a:r>
            <a:r>
              <a:rPr lang="de-CH" dirty="0">
                <a:solidFill>
                  <a:srgbClr val="000000"/>
                </a:solidFill>
                <a:cs typeface="Arial" panose="020B0604020202020204" pitchFamily="34" charset="0"/>
              </a:rPr>
              <a:t>suis </a:t>
            </a: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précis, fiable et j'aime résoudre les problèmes.</a:t>
            </a:r>
            <a:endParaRPr lang="de-CH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ED498F-4890-49C6-8358-2F4E232EDE0B}"/>
              </a:ext>
            </a:extLst>
          </p:cNvPr>
          <p:cNvSpPr/>
          <p:nvPr/>
        </p:nvSpPr>
        <p:spPr>
          <a:xfrm>
            <a:off x="174625" y="2521458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0E50FC3-BB61-4463-90E8-A78B43EDF238}"/>
              </a:ext>
            </a:extLst>
          </p:cNvPr>
          <p:cNvSpPr/>
          <p:nvPr/>
        </p:nvSpPr>
        <p:spPr>
          <a:xfrm>
            <a:off x="174625" y="3060764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2C64C6D-383C-41BD-AD5D-018D617EA6B2}"/>
              </a:ext>
            </a:extLst>
          </p:cNvPr>
          <p:cNvSpPr/>
          <p:nvPr/>
        </p:nvSpPr>
        <p:spPr>
          <a:xfrm>
            <a:off x="174625" y="3600070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4C066B-EEC1-484A-BAFC-1889392BCFF5}"/>
              </a:ext>
            </a:extLst>
          </p:cNvPr>
          <p:cNvSpPr/>
          <p:nvPr/>
        </p:nvSpPr>
        <p:spPr>
          <a:xfrm>
            <a:off x="174625" y="4425126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E1A6EA-73D1-47F2-B702-507BA446AA65}"/>
              </a:ext>
            </a:extLst>
          </p:cNvPr>
          <p:cNvSpPr/>
          <p:nvPr/>
        </p:nvSpPr>
        <p:spPr>
          <a:xfrm>
            <a:off x="174625" y="1982152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F247FC-9B98-415C-B2D0-90A3EA723041}"/>
              </a:ext>
            </a:extLst>
          </p:cNvPr>
          <p:cNvSpPr/>
          <p:nvPr/>
        </p:nvSpPr>
        <p:spPr>
          <a:xfrm>
            <a:off x="174625" y="4951730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00D3F6-0067-4B3C-A34C-EB1EB71E5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385" y="1590018"/>
            <a:ext cx="621982" cy="6219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5AA355-C9A5-410D-8BCE-02235FAD0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0" y="-104480"/>
            <a:ext cx="6325234" cy="63252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F4CC7D8-ACBA-4A2F-A8F0-51C16A790A18}"/>
              </a:ext>
            </a:extLst>
          </p:cNvPr>
          <p:cNvSpPr/>
          <p:nvPr/>
        </p:nvSpPr>
        <p:spPr>
          <a:xfrm>
            <a:off x="181891" y="5503734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17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622F2ED-4FCC-430D-9223-45B69A19DBAF}"/>
              </a:ext>
            </a:extLst>
          </p:cNvPr>
          <p:cNvSpPr/>
          <p:nvPr/>
        </p:nvSpPr>
        <p:spPr>
          <a:xfrm>
            <a:off x="479426" y="1812850"/>
            <a:ext cx="11233149" cy="678180"/>
          </a:xfrm>
          <a:prstGeom prst="rect">
            <a:avLst/>
          </a:prstGeom>
          <a:solidFill>
            <a:srgbClr val="8DC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3B70BEE-B2E5-44F7-83AC-013D11EB91C0}"/>
              </a:ext>
            </a:extLst>
          </p:cNvPr>
          <p:cNvSpPr/>
          <p:nvPr/>
        </p:nvSpPr>
        <p:spPr>
          <a:xfrm>
            <a:off x="479425" y="4400971"/>
            <a:ext cx="11233150" cy="2000854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066"/>
            <a:ext cx="11233150" cy="933577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Tu es intéressé(e) ?</a:t>
            </a:r>
            <a:br>
              <a:rPr lang="de-CH" dirty="0"/>
            </a:br>
            <a:r>
              <a:rPr lang="de-CH" dirty="0"/>
              <a:t>Tu trouveras ici des stages d'initiation et des </a:t>
            </a:r>
            <a:r>
              <a:rPr lang="de-CH"/>
              <a:t>places d'apprentissage vacantes !</a:t>
            </a:r>
            <a:endParaRPr lang="de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72828" y="1766078"/>
            <a:ext cx="7681595" cy="44319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Tu trouveras toutes les informations sur </a:t>
            </a:r>
            <a:r>
              <a:rPr lang="de-CH" b="1" dirty="0">
                <a:hlinkClick r:id="rId2"/>
              </a:rPr>
              <a:t>www.go4mechanic.ch</a:t>
            </a:r>
            <a:endParaRPr lang="de-CH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17DADF-236A-4EE6-9AC1-39A99CA3F2EC}"/>
              </a:ext>
            </a:extLst>
          </p:cNvPr>
          <p:cNvSpPr txBox="1"/>
          <p:nvPr/>
        </p:nvSpPr>
        <p:spPr>
          <a:xfrm>
            <a:off x="3572828" y="5037220"/>
            <a:ext cx="76282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Ou cherche simplement sur Google le métier que tu souhaites exercer.</a:t>
            </a:r>
            <a:r>
              <a:rPr lang="de-DE" sz="2400" dirty="0"/>
              <a:t> 😉</a:t>
            </a:r>
            <a:endParaRPr lang="de-CH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69E303-E923-4F62-B415-8A11EF861533}"/>
              </a:ext>
            </a:extLst>
          </p:cNvPr>
          <p:cNvSpPr/>
          <p:nvPr/>
        </p:nvSpPr>
        <p:spPr>
          <a:xfrm>
            <a:off x="479424" y="2695230"/>
            <a:ext cx="11233149" cy="7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E470F4-A03C-4060-9955-29B47B359DBA}"/>
              </a:ext>
            </a:extLst>
          </p:cNvPr>
          <p:cNvSpPr txBox="1"/>
          <p:nvPr/>
        </p:nvSpPr>
        <p:spPr>
          <a:xfrm>
            <a:off x="3572828" y="2644383"/>
            <a:ext cx="43482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Tu nous trouves aussi sur </a:t>
            </a:r>
            <a:r>
              <a:rPr lang="de-CH" sz="2400" b="1" dirty="0">
                <a:hlinkClick r:id="rId3"/>
              </a:rPr>
              <a:t>Yousty</a:t>
            </a:r>
            <a:endParaRPr lang="de-CH" sz="2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C62093-1727-41BD-B65E-7AF33387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3" y="1928110"/>
            <a:ext cx="2924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249D804-7A03-A663-FABC-83F9BEEDA59C}"/>
              </a:ext>
            </a:extLst>
          </p:cNvPr>
          <p:cNvSpPr/>
          <p:nvPr/>
        </p:nvSpPr>
        <p:spPr>
          <a:xfrm>
            <a:off x="479423" y="3636588"/>
            <a:ext cx="11233149" cy="67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BDF653-C0FA-F3BC-B78B-7C46E04217B2}"/>
              </a:ext>
            </a:extLst>
          </p:cNvPr>
          <p:cNvSpPr txBox="1"/>
          <p:nvPr/>
        </p:nvSpPr>
        <p:spPr>
          <a:xfrm>
            <a:off x="3572828" y="3584738"/>
            <a:ext cx="82076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Tu trouveras des places vacantes dans la liste des places d'apprentissage </a:t>
            </a:r>
            <a:r>
              <a:rPr lang="de-CH" sz="2400" dirty="0">
                <a:hlinkClick r:id="rId5"/>
              </a:rPr>
              <a:t>LENA</a:t>
            </a:r>
            <a:endParaRPr lang="de-CH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2CF683-EC45-7CD6-32C6-A46C004CB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3" y="3684069"/>
            <a:ext cx="1652694" cy="612537"/>
          </a:xfrm>
          <a:prstGeom prst="rect">
            <a:avLst/>
          </a:prstGeom>
        </p:spPr>
      </p:pic>
      <p:pic>
        <p:nvPicPr>
          <p:cNvPr id="9" name="Picture 2" descr="Lehrstelle Finden - Recyclist">
            <a:extLst>
              <a:ext uri="{FF2B5EF4-FFF2-40B4-BE49-F238E27FC236}">
                <a16:creationId xmlns:a16="http://schemas.microsoft.com/office/drawing/2014/main" id="{B42BE0D6-5D3A-FF67-A627-CC79C382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3" y="2197555"/>
            <a:ext cx="1723003" cy="17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FFCAB2-B831-6BBA-9AEE-A1A644094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639" y="4783975"/>
            <a:ext cx="2592890" cy="12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AFDB549-1689-472D-BBF9-F7F74E1B9AF3}"/>
              </a:ext>
            </a:extLst>
          </p:cNvPr>
          <p:cNvSpPr/>
          <p:nvPr/>
        </p:nvSpPr>
        <p:spPr>
          <a:xfrm>
            <a:off x="1434961" y="2268051"/>
            <a:ext cx="2016003" cy="1814402"/>
          </a:xfrm>
          <a:custGeom>
            <a:avLst/>
            <a:gdLst>
              <a:gd name="connsiteX0" fmla="*/ 1370882 w 2016003"/>
              <a:gd name="connsiteY0" fmla="*/ 282240 h 1814402"/>
              <a:gd name="connsiteX1" fmla="*/ 2016003 w 2016003"/>
              <a:gd name="connsiteY1" fmla="*/ 282240 h 1814402"/>
              <a:gd name="connsiteX2" fmla="*/ 2016003 w 2016003"/>
              <a:gd name="connsiteY2" fmla="*/ 161280 h 1814402"/>
              <a:gd name="connsiteX3" fmla="*/ 1854723 w 2016003"/>
              <a:gd name="connsiteY3" fmla="*/ 0 h 1814402"/>
              <a:gd name="connsiteX4" fmla="*/ 161280 w 2016003"/>
              <a:gd name="connsiteY4" fmla="*/ 0 h 1814402"/>
              <a:gd name="connsiteX5" fmla="*/ 0 w 2016003"/>
              <a:gd name="connsiteY5" fmla="*/ 161280 h 1814402"/>
              <a:gd name="connsiteX6" fmla="*/ 0 w 2016003"/>
              <a:gd name="connsiteY6" fmla="*/ 1249922 h 1814402"/>
              <a:gd name="connsiteX7" fmla="*/ 161280 w 2016003"/>
              <a:gd name="connsiteY7" fmla="*/ 1411202 h 1814402"/>
              <a:gd name="connsiteX8" fmla="*/ 403201 w 2016003"/>
              <a:gd name="connsiteY8" fmla="*/ 1411202 h 1814402"/>
              <a:gd name="connsiteX9" fmla="*/ 403201 w 2016003"/>
              <a:gd name="connsiteY9" fmla="*/ 1814403 h 1814402"/>
              <a:gd name="connsiteX10" fmla="*/ 806401 w 2016003"/>
              <a:gd name="connsiteY10" fmla="*/ 1411202 h 1814402"/>
              <a:gd name="connsiteX11" fmla="*/ 1048322 w 2016003"/>
              <a:gd name="connsiteY11" fmla="*/ 1411202 h 1814402"/>
              <a:gd name="connsiteX12" fmla="*/ 1048322 w 2016003"/>
              <a:gd name="connsiteY12" fmla="*/ 604801 h 1814402"/>
              <a:gd name="connsiteX13" fmla="*/ 1370882 w 2016003"/>
              <a:gd name="connsiteY13" fmla="*/ 282240 h 18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6003" h="1814402">
                <a:moveTo>
                  <a:pt x="1370882" y="282240"/>
                </a:moveTo>
                <a:lnTo>
                  <a:pt x="2016003" y="282240"/>
                </a:lnTo>
                <a:lnTo>
                  <a:pt x="2016003" y="161280"/>
                </a:lnTo>
                <a:cubicBezTo>
                  <a:pt x="2016003" y="72576"/>
                  <a:pt x="1943427" y="0"/>
                  <a:pt x="1854723" y="0"/>
                </a:cubicBezTo>
                <a:lnTo>
                  <a:pt x="161280" y="0"/>
                </a:lnTo>
                <a:cubicBezTo>
                  <a:pt x="72576" y="0"/>
                  <a:pt x="0" y="72576"/>
                  <a:pt x="0" y="161280"/>
                </a:cubicBezTo>
                <a:lnTo>
                  <a:pt x="0" y="1249922"/>
                </a:lnTo>
                <a:cubicBezTo>
                  <a:pt x="0" y="1338626"/>
                  <a:pt x="72576" y="1411202"/>
                  <a:pt x="161280" y="1411202"/>
                </a:cubicBezTo>
                <a:lnTo>
                  <a:pt x="403201" y="1411202"/>
                </a:lnTo>
                <a:lnTo>
                  <a:pt x="403201" y="1814403"/>
                </a:lnTo>
                <a:lnTo>
                  <a:pt x="806401" y="1411202"/>
                </a:lnTo>
                <a:lnTo>
                  <a:pt x="1048322" y="1411202"/>
                </a:lnTo>
                <a:lnTo>
                  <a:pt x="1048322" y="604801"/>
                </a:lnTo>
                <a:cubicBezTo>
                  <a:pt x="1048322" y="427393"/>
                  <a:pt x="1193474" y="282240"/>
                  <a:pt x="1370882" y="28224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0283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C8B4B2-A907-4443-AE19-6F36157E4D7C}"/>
              </a:ext>
            </a:extLst>
          </p:cNvPr>
          <p:cNvSpPr/>
          <p:nvPr/>
        </p:nvSpPr>
        <p:spPr>
          <a:xfrm>
            <a:off x="2644563" y="2711571"/>
            <a:ext cx="2016003" cy="1814402"/>
          </a:xfrm>
          <a:custGeom>
            <a:avLst/>
            <a:gdLst>
              <a:gd name="connsiteX0" fmla="*/ 1854723 w 2016003"/>
              <a:gd name="connsiteY0" fmla="*/ 0 h 1814402"/>
              <a:gd name="connsiteX1" fmla="*/ 161280 w 2016003"/>
              <a:gd name="connsiteY1" fmla="*/ 0 h 1814402"/>
              <a:gd name="connsiteX2" fmla="*/ 0 w 2016003"/>
              <a:gd name="connsiteY2" fmla="*/ 161280 h 1814402"/>
              <a:gd name="connsiteX3" fmla="*/ 0 w 2016003"/>
              <a:gd name="connsiteY3" fmla="*/ 1249922 h 1814402"/>
              <a:gd name="connsiteX4" fmla="*/ 161280 w 2016003"/>
              <a:gd name="connsiteY4" fmla="*/ 1411202 h 1814402"/>
              <a:gd name="connsiteX5" fmla="*/ 1209602 w 2016003"/>
              <a:gd name="connsiteY5" fmla="*/ 1411202 h 1814402"/>
              <a:gd name="connsiteX6" fmla="*/ 1612803 w 2016003"/>
              <a:gd name="connsiteY6" fmla="*/ 1814403 h 1814402"/>
              <a:gd name="connsiteX7" fmla="*/ 1612803 w 2016003"/>
              <a:gd name="connsiteY7" fmla="*/ 1411202 h 1814402"/>
              <a:gd name="connsiteX8" fmla="*/ 1854723 w 2016003"/>
              <a:gd name="connsiteY8" fmla="*/ 1411202 h 1814402"/>
              <a:gd name="connsiteX9" fmla="*/ 2016003 w 2016003"/>
              <a:gd name="connsiteY9" fmla="*/ 1249922 h 1814402"/>
              <a:gd name="connsiteX10" fmla="*/ 2016003 w 2016003"/>
              <a:gd name="connsiteY10" fmla="*/ 161280 h 1814402"/>
              <a:gd name="connsiteX11" fmla="*/ 1854723 w 2016003"/>
              <a:gd name="connsiteY11" fmla="*/ 0 h 18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6003" h="1814402">
                <a:moveTo>
                  <a:pt x="1854723" y="0"/>
                </a:moveTo>
                <a:lnTo>
                  <a:pt x="161280" y="0"/>
                </a:lnTo>
                <a:cubicBezTo>
                  <a:pt x="72576" y="0"/>
                  <a:pt x="0" y="72576"/>
                  <a:pt x="0" y="161280"/>
                </a:cubicBezTo>
                <a:lnTo>
                  <a:pt x="0" y="1249922"/>
                </a:lnTo>
                <a:cubicBezTo>
                  <a:pt x="0" y="1338626"/>
                  <a:pt x="72576" y="1411202"/>
                  <a:pt x="161280" y="1411202"/>
                </a:cubicBezTo>
                <a:lnTo>
                  <a:pt x="1209602" y="1411202"/>
                </a:lnTo>
                <a:lnTo>
                  <a:pt x="1612803" y="1814403"/>
                </a:lnTo>
                <a:lnTo>
                  <a:pt x="1612803" y="1411202"/>
                </a:lnTo>
                <a:lnTo>
                  <a:pt x="1854723" y="1411202"/>
                </a:lnTo>
                <a:cubicBezTo>
                  <a:pt x="1943427" y="1411202"/>
                  <a:pt x="2016003" y="1338626"/>
                  <a:pt x="2016003" y="1249922"/>
                </a:cubicBezTo>
                <a:lnTo>
                  <a:pt x="2016003" y="161280"/>
                </a:lnTo>
                <a:cubicBezTo>
                  <a:pt x="2016003" y="72576"/>
                  <a:pt x="1943427" y="0"/>
                  <a:pt x="1854723" y="0"/>
                </a:cubicBezTo>
                <a:close/>
              </a:path>
            </a:pathLst>
          </a:custGeom>
          <a:solidFill>
            <a:schemeClr val="tx2"/>
          </a:solidFill>
          <a:ln w="40283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09B86-A19A-45FE-B201-B5BD194B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75519-4C3A-42C6-87CC-C25F763FD08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90361" y="1234440"/>
            <a:ext cx="5022214" cy="4588510"/>
          </a:xfrm>
        </p:spPr>
        <p:txBody>
          <a:bodyPr/>
          <a:lstStyle/>
          <a:p>
            <a:pPr marL="0" indent="0">
              <a:buNone/>
            </a:pPr>
            <a:endParaRPr kumimoji="0" lang="de-CH" sz="3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de-CH" sz="3200" b="1" spc="-10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kumimoji="0" lang="de-CH" sz="3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kumimoji="0" lang="de-CH" sz="4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Des questions ?</a:t>
            </a:r>
            <a:endParaRPr lang="de-CH" sz="3200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EBC6C9-BC58-4DEF-AD81-D2293C7DB070}"/>
              </a:ext>
            </a:extLst>
          </p:cNvPr>
          <p:cNvSpPr txBox="1"/>
          <p:nvPr/>
        </p:nvSpPr>
        <p:spPr>
          <a:xfrm>
            <a:off x="3417724" y="2991654"/>
            <a:ext cx="46968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6000" b="1" dirty="0">
                <a:solidFill>
                  <a:schemeClr val="bg1"/>
                </a:solidFill>
              </a:rPr>
              <a:t>?</a:t>
            </a:r>
            <a:endParaRPr lang="de-CH" sz="3200" b="1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10FD51-1D4B-410A-852A-CE5BD0C44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Agrotec Suisse, en </a:t>
            </a:r>
            <a:r>
              <a:rPr lang="de-CH" dirty="0" err="1"/>
              <a:t>septembre</a:t>
            </a:r>
            <a:r>
              <a:rPr lang="de-CH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90570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EF36-D66C-4E80-AA4A-006D9A0A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427" y="1954848"/>
            <a:ext cx="10225087" cy="2388551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Des métiers d'avenir :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Mécanicien/ne en machines agricoles CFC</a:t>
            </a:r>
            <a:br>
              <a:rPr lang="de-CH" dirty="0"/>
            </a:br>
            <a:r>
              <a:rPr lang="de-CH" dirty="0"/>
              <a:t>Mécanicien/ne en machines de chantier CFC</a:t>
            </a:r>
            <a:br>
              <a:rPr lang="de-CH" dirty="0"/>
            </a:br>
            <a:r>
              <a:rPr lang="de-CH" dirty="0"/>
              <a:t>Mécanicien/ne d'appareils à moteur CFC</a:t>
            </a:r>
            <a:br>
              <a:rPr lang="de-CH" dirty="0"/>
            </a:b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15433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Trois métiers différents qui vont ensemble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28455" y="4604334"/>
            <a:ext cx="7955126" cy="1369847"/>
          </a:xfrm>
        </p:spPr>
        <p:txBody>
          <a:bodyPr anchor="ctr"/>
          <a:lstStyle/>
          <a:p>
            <a:pPr marL="0" indent="0">
              <a:buNone/>
            </a:pPr>
            <a:r>
              <a:rPr lang="de-CH" b="1" dirty="0">
                <a:solidFill>
                  <a:schemeClr val="accent2"/>
                </a:solidFill>
              </a:rPr>
              <a:t>Mécanicien(ne)s d'appareils à moteur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de-CH" dirty="0"/>
              <a:t>Sont les plus polyvalents pour les tondeuses à gazon, les tronçonneuses, les souffleurs de feuilles ou les véhicules utilisés dans les centres d'entretien des communes.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E227B0-4443-495B-AB58-2E0A4EEB519C}"/>
              </a:ext>
            </a:extLst>
          </p:cNvPr>
          <p:cNvSpPr txBox="1"/>
          <p:nvPr/>
        </p:nvSpPr>
        <p:spPr>
          <a:xfrm>
            <a:off x="4128455" y="1406937"/>
            <a:ext cx="7354650" cy="111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Mécanicien(ne)s en machines agricoles</a:t>
            </a:r>
          </a:p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Travailler avec des tracteurs, des moissonneuses-batteuses, des outils portés et toutes sortes de machines agricoles.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659062-FD98-41E9-859C-9EA223388DAB}"/>
              </a:ext>
            </a:extLst>
          </p:cNvPr>
          <p:cNvSpPr txBox="1"/>
          <p:nvPr/>
        </p:nvSpPr>
        <p:spPr>
          <a:xfrm>
            <a:off x="4128455" y="3073800"/>
            <a:ext cx="7792058" cy="111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Mécanicien(ne)s en machines de chantier</a:t>
            </a:r>
          </a:p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Travailler avec des excavatrices, des chargeuses sur pneus, des bulldozers, des compacteurs ou des grues. </a:t>
            </a:r>
          </a:p>
        </p:txBody>
      </p:sp>
      <p:pic>
        <p:nvPicPr>
          <p:cNvPr id="1026" name="Picture 2" descr="49.100+ Grafiken, lizenzfreie Vektorgrafiken und Clipart zu Traktor -  iStock | Landwirtschaft, Bauer, Bauernhof">
            <a:extLst>
              <a:ext uri="{FF2B5EF4-FFF2-40B4-BE49-F238E27FC236}">
                <a16:creationId xmlns:a16="http://schemas.microsoft.com/office/drawing/2014/main" id="{2AF9DA50-3CE4-F6A9-67D6-3C64E36D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1" y="1072475"/>
            <a:ext cx="2850146" cy="17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gger | Premium Vektor">
            <a:extLst>
              <a:ext uri="{FF2B5EF4-FFF2-40B4-BE49-F238E27FC236}">
                <a16:creationId xmlns:a16="http://schemas.microsoft.com/office/drawing/2014/main" id="{9DCDA2D2-BA11-9564-6677-FAEDA5F1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5" y="2748469"/>
            <a:ext cx="1922777" cy="16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matic Lawnmower Mowing The Lawn Stock Illustration - Download Image Now  - Lawn Mower, Robot, Vector - iStock">
            <a:extLst>
              <a:ext uri="{FF2B5EF4-FFF2-40B4-BE49-F238E27FC236}">
                <a16:creationId xmlns:a16="http://schemas.microsoft.com/office/drawing/2014/main" id="{C177AE31-C749-3A78-1074-7931BC88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574837"/>
            <a:ext cx="1922778" cy="14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00+ Grafiken, lizenzfreie Vektorgrafiken und Clipart zu Kettensäge -  iStock | Holzfäller, Axt, Rasenmäher">
            <a:extLst>
              <a:ext uri="{FF2B5EF4-FFF2-40B4-BE49-F238E27FC236}">
                <a16:creationId xmlns:a16="http://schemas.microsoft.com/office/drawing/2014/main" id="{FA8BD3CF-33D7-C30E-5300-482A3261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21">
            <a:off x="2196274" y="4835161"/>
            <a:ext cx="1748575" cy="7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7D8AF6AD-A221-3B04-C446-D7F3668A8EA1}"/>
              </a:ext>
            </a:extLst>
          </p:cNvPr>
          <p:cNvSpPr/>
          <p:nvPr/>
        </p:nvSpPr>
        <p:spPr>
          <a:xfrm>
            <a:off x="6271043" y="4615597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1D3E463-887A-CF30-DEB0-09C64422FDB6}"/>
              </a:ext>
            </a:extLst>
          </p:cNvPr>
          <p:cNvSpPr/>
          <p:nvPr/>
        </p:nvSpPr>
        <p:spPr>
          <a:xfrm>
            <a:off x="6271043" y="1749725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7348C3A-734E-F569-560D-1273FF4422A1}"/>
              </a:ext>
            </a:extLst>
          </p:cNvPr>
          <p:cNvSpPr/>
          <p:nvPr/>
        </p:nvSpPr>
        <p:spPr>
          <a:xfrm>
            <a:off x="530225" y="1757056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941E585-F5BA-A1D6-3738-A88F0A138D9B}"/>
              </a:ext>
            </a:extLst>
          </p:cNvPr>
          <p:cNvSpPr/>
          <p:nvPr/>
        </p:nvSpPr>
        <p:spPr>
          <a:xfrm>
            <a:off x="517525" y="4615597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À quoi ressemble ta journée de travail ?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98FD42A-AB41-4D15-8AD3-8B30A01850B8}"/>
              </a:ext>
            </a:extLst>
          </p:cNvPr>
          <p:cNvGrpSpPr/>
          <p:nvPr/>
        </p:nvGrpSpPr>
        <p:grpSpPr>
          <a:xfrm>
            <a:off x="6272854" y="4615801"/>
            <a:ext cx="4460465" cy="1322165"/>
            <a:chOff x="6272854" y="4615801"/>
            <a:chExt cx="4460465" cy="132216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624D902-C78B-4619-BE90-7608B331CDDF}"/>
                </a:ext>
              </a:extLst>
            </p:cNvPr>
            <p:cNvSpPr txBox="1"/>
            <p:nvPr/>
          </p:nvSpPr>
          <p:spPr>
            <a:xfrm>
              <a:off x="7616213" y="4719771"/>
              <a:ext cx="311710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Communiquer avec les clients et les conseiller</a:t>
              </a:r>
              <a:endParaRPr lang="de-CH" sz="2400" dirty="0">
                <a:solidFill>
                  <a:schemeClr val="bg1"/>
                </a:solidFill>
              </a:endParaRPr>
            </a:p>
          </p:txBody>
        </p:sp>
        <p:pic>
          <p:nvPicPr>
            <p:cNvPr id="15" name="Grafik 14" descr="Ein Bild, das Mann, Person enthält.&#10;&#10;Automatisch generierte Beschreibung">
              <a:extLst>
                <a:ext uri="{FF2B5EF4-FFF2-40B4-BE49-F238E27FC236}">
                  <a16:creationId xmlns:a16="http://schemas.microsoft.com/office/drawing/2014/main" id="{ECA24282-0544-45ED-A4FC-19D1E7BA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1" t="4005" r="1445" b="-857"/>
            <a:stretch/>
          </p:blipFill>
          <p:spPr>
            <a:xfrm>
              <a:off x="6272854" y="4615801"/>
              <a:ext cx="1322165" cy="1322165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F69CA01-4600-4087-989B-355A86725E32}"/>
              </a:ext>
            </a:extLst>
          </p:cNvPr>
          <p:cNvGrpSpPr/>
          <p:nvPr/>
        </p:nvGrpSpPr>
        <p:grpSpPr>
          <a:xfrm>
            <a:off x="530224" y="1757056"/>
            <a:ext cx="5043697" cy="1316344"/>
            <a:chOff x="530224" y="1757056"/>
            <a:chExt cx="5043697" cy="131634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4315349-A605-4C36-BF41-9F1ECAE5AF88}"/>
                </a:ext>
              </a:extLst>
            </p:cNvPr>
            <p:cNvSpPr txBox="1"/>
            <p:nvPr/>
          </p:nvSpPr>
          <p:spPr>
            <a:xfrm>
              <a:off x="1950828" y="2036457"/>
              <a:ext cx="362309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Appareils &amp; machines</a:t>
              </a:r>
            </a:p>
            <a:p>
              <a:r>
                <a:rPr lang="de-CH" sz="2400" dirty="0">
                  <a:solidFill>
                    <a:schemeClr val="bg1"/>
                  </a:solidFill>
                </a:rPr>
                <a:t>réparer</a:t>
              </a:r>
            </a:p>
          </p:txBody>
        </p:sp>
        <p:pic>
          <p:nvPicPr>
            <p:cNvPr id="17" name="Grafik 16" descr="Ein Bild, das grün, Projektor enthält.&#10;&#10;Automatisch generierte Beschreibung">
              <a:extLst>
                <a:ext uri="{FF2B5EF4-FFF2-40B4-BE49-F238E27FC236}">
                  <a16:creationId xmlns:a16="http://schemas.microsoft.com/office/drawing/2014/main" id="{0359DAAB-A426-4A6E-B8EB-F7BBC70CB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" t="3197" r="28811" b="720"/>
            <a:stretch/>
          </p:blipFill>
          <p:spPr>
            <a:xfrm>
              <a:off x="530224" y="1757056"/>
              <a:ext cx="1316344" cy="1316344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FF0CE24-0E6C-45D5-A0EE-E4FBBCDB95FE}"/>
              </a:ext>
            </a:extLst>
          </p:cNvPr>
          <p:cNvGrpSpPr/>
          <p:nvPr/>
        </p:nvGrpSpPr>
        <p:grpSpPr>
          <a:xfrm>
            <a:off x="507675" y="4614315"/>
            <a:ext cx="5220916" cy="1323976"/>
            <a:chOff x="482275" y="4614315"/>
            <a:chExt cx="5220916" cy="132397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4C27595-C227-4C1D-8576-F32B526DCE92}"/>
                </a:ext>
              </a:extLst>
            </p:cNvPr>
            <p:cNvSpPr txBox="1"/>
            <p:nvPr/>
          </p:nvSpPr>
          <p:spPr>
            <a:xfrm>
              <a:off x="1908429" y="4719771"/>
              <a:ext cx="379476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Assembler </a:t>
              </a:r>
              <a:r>
                <a:rPr lang="de-CH" sz="2400" dirty="0" err="1">
                  <a:solidFill>
                    <a:schemeClr val="bg1"/>
                  </a:solidFill>
                </a:rPr>
                <a:t>les</a:t>
              </a:r>
              <a:r>
                <a:rPr lang="de-CH" sz="2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de-CH" sz="2400" dirty="0" err="1">
                  <a:solidFill>
                    <a:schemeClr val="bg1"/>
                  </a:solidFill>
                </a:rPr>
                <a:t>machines</a:t>
              </a:r>
              <a:r>
                <a:rPr lang="de-CH" sz="2400" dirty="0">
                  <a:solidFill>
                    <a:schemeClr val="bg1"/>
                  </a:solidFill>
                </a:rPr>
                <a:t> </a:t>
              </a:r>
              <a:r>
                <a:rPr lang="de-CH" sz="2400" dirty="0" err="1">
                  <a:solidFill>
                    <a:schemeClr val="bg1"/>
                  </a:solidFill>
                </a:rPr>
                <a:t>selon</a:t>
              </a:r>
              <a:r>
                <a:rPr lang="de-CH" sz="2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de-CH" sz="2400" dirty="0" err="1">
                  <a:solidFill>
                    <a:schemeClr val="bg1"/>
                  </a:solidFill>
                </a:rPr>
                <a:t>les</a:t>
              </a:r>
              <a:r>
                <a:rPr lang="de-CH" sz="2400" dirty="0">
                  <a:solidFill>
                    <a:schemeClr val="bg1"/>
                  </a:solidFill>
                </a:rPr>
                <a:t> besoins du </a:t>
              </a:r>
              <a:r>
                <a:rPr lang="de-CH" sz="2400" dirty="0" err="1">
                  <a:solidFill>
                    <a:schemeClr val="bg1"/>
                  </a:solidFill>
                </a:rPr>
                <a:t>client</a:t>
              </a:r>
              <a:endParaRPr lang="de-CH" sz="2400" dirty="0">
                <a:solidFill>
                  <a:schemeClr val="bg1"/>
                </a:solidFill>
              </a:endParaRPr>
            </a:p>
          </p:txBody>
        </p:sp>
        <p:pic>
          <p:nvPicPr>
            <p:cNvPr id="19" name="Grafik 18" descr="Ein Bild, das grün enthält.&#10;&#10;Automatisch generierte Beschreibung">
              <a:extLst>
                <a:ext uri="{FF2B5EF4-FFF2-40B4-BE49-F238E27FC236}">
                  <a16:creationId xmlns:a16="http://schemas.microsoft.com/office/drawing/2014/main" id="{40A1B2E8-C922-4E3C-9FDD-48F13FE5B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8" t="464" r="18850" b="-464"/>
            <a:stretch/>
          </p:blipFill>
          <p:spPr>
            <a:xfrm>
              <a:off x="482275" y="4614315"/>
              <a:ext cx="1323976" cy="1323976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6AFD8E2-1FA9-4121-B784-7198EDFB487F}"/>
              </a:ext>
            </a:extLst>
          </p:cNvPr>
          <p:cNvGrpSpPr/>
          <p:nvPr/>
        </p:nvGrpSpPr>
        <p:grpSpPr>
          <a:xfrm>
            <a:off x="6271043" y="1755751"/>
            <a:ext cx="3465588" cy="1316344"/>
            <a:chOff x="6271043" y="1755751"/>
            <a:chExt cx="3465588" cy="1316344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DB9857B-4EB2-4741-B269-396B3BFAB11D}"/>
                </a:ext>
              </a:extLst>
            </p:cNvPr>
            <p:cNvSpPr txBox="1"/>
            <p:nvPr/>
          </p:nvSpPr>
          <p:spPr>
            <a:xfrm>
              <a:off x="7595019" y="2067029"/>
              <a:ext cx="214161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Travaux de maintenance et </a:t>
              </a:r>
              <a:br>
                <a:rPr lang="de-CH" sz="2400" dirty="0">
                  <a:solidFill>
                    <a:schemeClr val="bg1"/>
                  </a:solidFill>
                </a:rPr>
              </a:br>
              <a:r>
                <a:rPr lang="de-CH" sz="2400" dirty="0">
                  <a:solidFill>
                    <a:schemeClr val="bg1"/>
                  </a:solidFill>
                </a:rPr>
                <a:t>Travaux de service</a:t>
              </a:r>
            </a:p>
          </p:txBody>
        </p:sp>
        <p:pic>
          <p:nvPicPr>
            <p:cNvPr id="21" name="Grafik 20" descr="Ein Bild, das Person, drinnen enthält.&#10;&#10;Automatisch generierte Beschreibung">
              <a:extLst>
                <a:ext uri="{FF2B5EF4-FFF2-40B4-BE49-F238E27FC236}">
                  <a16:creationId xmlns:a16="http://schemas.microsoft.com/office/drawing/2014/main" id="{DD01FCC6-75E2-4AF3-99B2-77084D5F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6" r="13954"/>
            <a:stretch/>
          </p:blipFill>
          <p:spPr>
            <a:xfrm>
              <a:off x="6271043" y="1755751"/>
              <a:ext cx="1316344" cy="1316344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79CBB85B-0EFD-5160-4BB6-675CE4332921}"/>
              </a:ext>
            </a:extLst>
          </p:cNvPr>
          <p:cNvSpPr/>
          <p:nvPr/>
        </p:nvSpPr>
        <p:spPr>
          <a:xfrm>
            <a:off x="524618" y="3172755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16A8876-EF14-04A4-33B0-B198A22006AF}"/>
              </a:ext>
            </a:extLst>
          </p:cNvPr>
          <p:cNvSpPr/>
          <p:nvPr/>
        </p:nvSpPr>
        <p:spPr>
          <a:xfrm>
            <a:off x="6271043" y="3177020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6A0360B-9D02-3739-F202-49AC30313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46" y="3172755"/>
            <a:ext cx="1335330" cy="131634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377F547-2C2A-4208-F2E5-2409AC6EAE0C}"/>
              </a:ext>
            </a:extLst>
          </p:cNvPr>
          <p:cNvSpPr txBox="1"/>
          <p:nvPr/>
        </p:nvSpPr>
        <p:spPr>
          <a:xfrm>
            <a:off x="1950828" y="3457422"/>
            <a:ext cx="36230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Diagnostiquer </a:t>
            </a:r>
            <a:r>
              <a:rPr lang="de-CH" sz="2400" dirty="0" err="1">
                <a:solidFill>
                  <a:schemeClr val="bg1"/>
                </a:solidFill>
              </a:rPr>
              <a:t>les</a:t>
            </a:r>
            <a:r>
              <a:rPr lang="de-CH" sz="2400" dirty="0">
                <a:solidFill>
                  <a:schemeClr val="bg1"/>
                </a:solidFill>
              </a:rPr>
              <a:t> </a:t>
            </a:r>
          </a:p>
          <a:p>
            <a:r>
              <a:rPr lang="de-CH" sz="2400" dirty="0" err="1">
                <a:solidFill>
                  <a:schemeClr val="bg1"/>
                </a:solidFill>
              </a:rPr>
              <a:t>erreurs</a:t>
            </a:r>
            <a:endParaRPr lang="de-CH" sz="2400" dirty="0">
              <a:solidFill>
                <a:schemeClr val="bg1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CC184FC-5303-81D1-DB6E-3EF8BDE18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136" y="3181975"/>
            <a:ext cx="1309251" cy="1309251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95D7A3FA-EB08-7D40-B9BA-EE3F24F42C1C}"/>
              </a:ext>
            </a:extLst>
          </p:cNvPr>
          <p:cNvSpPr txBox="1"/>
          <p:nvPr/>
        </p:nvSpPr>
        <p:spPr>
          <a:xfrm>
            <a:off x="7594480" y="3465860"/>
            <a:ext cx="31171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Contrôle et vérification des machines</a:t>
            </a:r>
          </a:p>
        </p:txBody>
      </p:sp>
    </p:spTree>
    <p:extLst>
      <p:ext uri="{BB962C8B-B14F-4D97-AF65-F5344CB8AC3E}">
        <p14:creationId xmlns:p14="http://schemas.microsoft.com/office/powerpoint/2010/main" val="1954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2739D-D003-FA23-842D-C144F543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Avec quels moyens auxiliaires et quels outils travailles-tu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04C16-02C6-D378-4635-540E09B914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Divers (gros) outils</a:t>
            </a:r>
          </a:p>
          <a:p>
            <a:endParaRPr lang="de-CH" dirty="0"/>
          </a:p>
          <a:p>
            <a:r>
              <a:rPr lang="de-CH" dirty="0"/>
              <a:t>Appareils de diagnostic &amp; ordinateurs</a:t>
            </a:r>
          </a:p>
          <a:p>
            <a:endParaRPr lang="de-CH" dirty="0"/>
          </a:p>
          <a:p>
            <a:r>
              <a:rPr lang="de-CH" dirty="0"/>
              <a:t>Installations de soudage &amp; machines </a:t>
            </a:r>
            <a:br>
              <a:rPr lang="de-CH" dirty="0"/>
            </a:br>
            <a:r>
              <a:rPr lang="de-CH" dirty="0"/>
              <a:t>pour le travail des métaux</a:t>
            </a:r>
          </a:p>
          <a:p>
            <a:endParaRPr lang="de-CH" dirty="0"/>
          </a:p>
          <a:p>
            <a:r>
              <a:rPr lang="de-CH" dirty="0"/>
              <a:t>Appareils de mesure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2052" name="Picture 4" descr="Schraubenschlüssel">
            <a:extLst>
              <a:ext uri="{FF2B5EF4-FFF2-40B4-BE49-F238E27FC236}">
                <a16:creationId xmlns:a16="http://schemas.microsoft.com/office/drawing/2014/main" id="{85625E40-63C3-06BA-13A9-A677FA81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1184592"/>
            <a:ext cx="1908175" cy="11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Person, computer, Im Haus, Maschine enthält.&#10;&#10;Automatisch generierte Beschreibung">
            <a:extLst>
              <a:ext uri="{FF2B5EF4-FFF2-40B4-BE49-F238E27FC236}">
                <a16:creationId xmlns:a16="http://schemas.microsoft.com/office/drawing/2014/main" id="{76F49A41-925A-49FC-0870-2B5D2EE8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19151"/>
            <a:ext cx="1908175" cy="12720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3C1D26-3ED4-A9A9-37B0-5041E991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461" y="4911939"/>
            <a:ext cx="2315690" cy="1520543"/>
          </a:xfrm>
          <a:prstGeom prst="rect">
            <a:avLst/>
          </a:prstGeom>
        </p:spPr>
      </p:pic>
      <p:pic>
        <p:nvPicPr>
          <p:cNvPr id="2056" name="Picture 8" descr="Schweißen - Aluminium, Stahl und Edelstahl im Gerätebau - Intermas-Elcom  GmbH">
            <a:extLst>
              <a:ext uri="{FF2B5EF4-FFF2-40B4-BE49-F238E27FC236}">
                <a16:creationId xmlns:a16="http://schemas.microsoft.com/office/drawing/2014/main" id="{70DF18DD-B620-9EDE-87F9-7BAF3026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06" y="4723447"/>
            <a:ext cx="3653579" cy="14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ssschieber 500 mm - Messschieber kaufen für Messbereiche von 0 bis 500 mm">
            <a:extLst>
              <a:ext uri="{FF2B5EF4-FFF2-40B4-BE49-F238E27FC236}">
                <a16:creationId xmlns:a16="http://schemas.microsoft.com/office/drawing/2014/main" id="{FFCD82AF-4BDD-9FCA-63FB-E6CD3E6E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57" y="3350748"/>
            <a:ext cx="2221823" cy="11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Akku Winkelschleifer für Profis: Der Vorteil kabelloser Technik">
            <a:extLst>
              <a:ext uri="{FF2B5EF4-FFF2-40B4-BE49-F238E27FC236}">
                <a16:creationId xmlns:a16="http://schemas.microsoft.com/office/drawing/2014/main" id="{A6DFCD00-8A3C-45DE-81B6-C62FCED88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7968B9B-8F8E-D897-366C-866E1A2CC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724" y="1245061"/>
            <a:ext cx="2138856" cy="1648234"/>
          </a:xfrm>
          <a:prstGeom prst="rect">
            <a:avLst/>
          </a:prstGeom>
        </p:spPr>
      </p:pic>
      <p:pic>
        <p:nvPicPr>
          <p:cNvPr id="6" name="Picture 8" descr="87 MAX True-rms Digitaler Multimeter - Fluke | Mouser">
            <a:extLst>
              <a:ext uri="{FF2B5EF4-FFF2-40B4-BE49-F238E27FC236}">
                <a16:creationId xmlns:a16="http://schemas.microsoft.com/office/drawing/2014/main" id="{7B4931F5-2155-0442-9E8F-266ABC4C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26" y="2406060"/>
            <a:ext cx="2419350" cy="17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9FDA-BA1E-FDBF-B0C0-7E17C2F8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Où travailles-tu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88FD6-E561-9A7E-C6ED-2CC7EF2340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Dans l'atelier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Dans un champ ou sur un chantier</a:t>
            </a:r>
          </a:p>
        </p:txBody>
      </p:sp>
      <p:pic>
        <p:nvPicPr>
          <p:cNvPr id="3074" name="Picture 2" descr="nie langeweile garantie-technik-abwechslung-handwerklich-traumjob-faszination-landmaschinenmechaniker-ausbildung landmaschinenmechaniker-beruf landmaschinenmecha-niker-landmaschinen weiterbildung-landmaschinen-technisches verstaendnis-leidenschaft-modernste technik">
            <a:extLst>
              <a:ext uri="{FF2B5EF4-FFF2-40B4-BE49-F238E27FC236}">
                <a16:creationId xmlns:a16="http://schemas.microsoft.com/office/drawing/2014/main" id="{0CB5A40A-1C1F-7576-87C8-A60209E0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429000"/>
            <a:ext cx="2777727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C014B67-607D-15A5-FFB7-E721ED32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04" y="3429000"/>
            <a:ext cx="2790597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Reifen, Rad, Fahrzeug, Landwirtschaftstechnik enthält.&#10;&#10;Automatisch generierte Beschreibung">
            <a:extLst>
              <a:ext uri="{FF2B5EF4-FFF2-40B4-BE49-F238E27FC236}">
                <a16:creationId xmlns:a16="http://schemas.microsoft.com/office/drawing/2014/main" id="{CFC33B22-5EEC-A3CA-9867-354D5E33C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49" y="1305947"/>
            <a:ext cx="2777727" cy="1851661"/>
          </a:xfrm>
          <a:prstGeom prst="rect">
            <a:avLst/>
          </a:prstGeom>
        </p:spPr>
      </p:pic>
      <p:pic>
        <p:nvPicPr>
          <p:cNvPr id="7" name="Grafik 6" descr="Ein Bild, das Person, Kleidung, Mann, Menschliches Gesicht enthält.&#10;&#10;Automatisch generierte Beschreibung">
            <a:extLst>
              <a:ext uri="{FF2B5EF4-FFF2-40B4-BE49-F238E27FC236}">
                <a16:creationId xmlns:a16="http://schemas.microsoft.com/office/drawing/2014/main" id="{E97EDB35-37F5-84B5-6BBC-E4FD83501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76" y="1305947"/>
            <a:ext cx="2777727" cy="18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0FB1-A324-4A95-845E-DF8D3654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Données et faits sur la 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12823-0093-41EB-9DF9-6A39AD6E03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95713" y="1576388"/>
            <a:ext cx="9916861" cy="458851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Durée : </a:t>
            </a:r>
            <a:r>
              <a:rPr lang="de-CH" dirty="0"/>
              <a:t>4 ans</a:t>
            </a: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Ecole : </a:t>
            </a:r>
            <a:r>
              <a:rPr lang="de-CH" dirty="0"/>
              <a:t>1 jour par semaine dans une école professionnelle</a:t>
            </a: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Cours : </a:t>
            </a:r>
            <a:r>
              <a:rPr lang="de-CH" dirty="0"/>
              <a:t>36 - 37 jours dans un centre de formation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Procédure de qualification :</a:t>
            </a:r>
          </a:p>
          <a:p>
            <a:pPr marL="0" indent="0">
              <a:buNone/>
            </a:pPr>
            <a:r>
              <a:rPr lang="de-CH" dirty="0"/>
              <a:t>		Examen partiel à la fin de la </a:t>
            </a:r>
            <a:r>
              <a:rPr lang="de-CH" dirty="0" err="1"/>
              <a:t>deuxième</a:t>
            </a:r>
            <a:r>
              <a:rPr lang="de-CH" dirty="0"/>
              <a:t> </a:t>
            </a:r>
            <a:r>
              <a:rPr lang="de-CH" dirty="0" err="1"/>
              <a:t>année</a:t>
            </a:r>
            <a:br>
              <a:rPr lang="de-CH" dirty="0"/>
            </a:br>
            <a:r>
              <a:rPr lang="de-CH" dirty="0"/>
              <a:t>		</a:t>
            </a:r>
            <a:r>
              <a:rPr lang="de-CH" dirty="0" err="1"/>
              <a:t>d'apprentissage</a:t>
            </a:r>
            <a:endParaRPr lang="de-CH" dirty="0"/>
          </a:p>
          <a:p>
            <a:pPr marL="1797050" indent="0">
              <a:buNone/>
            </a:pPr>
            <a:r>
              <a:rPr lang="de-CH" dirty="0"/>
              <a:t>	Examen final pratique et écrit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41CD04-0B8C-40C0-ABAA-15B2DD28B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097" y="4597399"/>
            <a:ext cx="657801" cy="6578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67FE0B-BBE3-4B35-B4F5-A1FB5D898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956" y="3307982"/>
            <a:ext cx="1079508" cy="10795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CFFB1E-33C8-42C4-84C8-B3675BC371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770" y="2488652"/>
            <a:ext cx="714375" cy="7143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305E9D0-0D10-47DE-8C93-10000C7BBF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523" y="1466625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84E55CA-984E-407E-968B-96447369CF93}"/>
              </a:ext>
            </a:extLst>
          </p:cNvPr>
          <p:cNvSpPr/>
          <p:nvPr/>
        </p:nvSpPr>
        <p:spPr>
          <a:xfrm>
            <a:off x="317500" y="6267450"/>
            <a:ext cx="88265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5CA6A7-D7AD-4289-BB39-751C324E29F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078" y="2128447"/>
            <a:ext cx="3528000" cy="4587875"/>
          </a:xfrm>
          <a:noFill/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Mécanicien(ne)s en machines agricoles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78B02E-4249-4492-B7AB-F04E1724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067"/>
            <a:ext cx="11233150" cy="642204"/>
          </a:xfrm>
        </p:spPr>
        <p:txBody>
          <a:bodyPr/>
          <a:lstStyle/>
          <a:p>
            <a:r>
              <a:rPr lang="de-CH" dirty="0"/>
              <a:t>Contenu de la formation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EB9B11-F50A-4310-AE66-054498429349}"/>
              </a:ext>
            </a:extLst>
          </p:cNvPr>
          <p:cNvSpPr/>
          <p:nvPr/>
        </p:nvSpPr>
        <p:spPr>
          <a:xfrm>
            <a:off x="479424" y="4940300"/>
            <a:ext cx="3527999" cy="1185472"/>
          </a:xfrm>
          <a:prstGeom prst="rect">
            <a:avLst/>
          </a:prstGeom>
          <a:solidFill>
            <a:srgbClr val="7B1F5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D6074B-7E15-42A7-BA38-BC8F40816340}"/>
              </a:ext>
            </a:extLst>
          </p:cNvPr>
          <p:cNvSpPr/>
          <p:nvPr/>
        </p:nvSpPr>
        <p:spPr>
          <a:xfrm>
            <a:off x="4329038" y="4940300"/>
            <a:ext cx="3527999" cy="1201412"/>
          </a:xfrm>
          <a:prstGeom prst="rect">
            <a:avLst/>
          </a:prstGeom>
          <a:solidFill>
            <a:srgbClr val="FFB9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B31BAB-6F16-4A99-A820-C1FA55145A6F}"/>
              </a:ext>
            </a:extLst>
          </p:cNvPr>
          <p:cNvSpPr/>
          <p:nvPr/>
        </p:nvSpPr>
        <p:spPr>
          <a:xfrm>
            <a:off x="8184576" y="4940300"/>
            <a:ext cx="3527999" cy="1185472"/>
          </a:xfrm>
          <a:prstGeom prst="rect">
            <a:avLst/>
          </a:prstGeom>
          <a:solidFill>
            <a:srgbClr val="009999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CF7681EE-99D3-4627-9D1C-517B85231FFE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29516" y="2156636"/>
            <a:ext cx="3528000" cy="4588510"/>
          </a:xfrm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Mécanicien(ne)s en machines de chantier 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7AFEEABA-D3E8-4932-99D9-81552BB2D7A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163266" y="1936217"/>
            <a:ext cx="3528000" cy="4588510"/>
          </a:xfrm>
        </p:spPr>
        <p:txBody>
          <a:bodyPr anchor="b"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Mécanicien</a:t>
            </a:r>
            <a:r>
              <a:rPr lang="de-CH" dirty="0"/>
              <a:t>(ne)s d'appareils à moteur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423BCDE-7082-40E9-836E-F80B38736A1E}"/>
              </a:ext>
            </a:extLst>
          </p:cNvPr>
          <p:cNvSpPr txBox="1"/>
          <p:nvPr/>
        </p:nvSpPr>
        <p:spPr>
          <a:xfrm>
            <a:off x="3412892" y="2192675"/>
            <a:ext cx="12824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 err="1"/>
              <a:t>Électricité</a:t>
            </a:r>
            <a:r>
              <a:rPr lang="de-CH" dirty="0"/>
              <a:t> / </a:t>
            </a:r>
            <a:br>
              <a:rPr lang="de-CH" dirty="0"/>
            </a:br>
            <a:r>
              <a:rPr lang="de-CH" dirty="0" err="1"/>
              <a:t>Électronique</a:t>
            </a:r>
            <a:endParaRPr lang="de-CH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374ED22-2CE0-432F-BDF3-66C4B09D2256}"/>
              </a:ext>
            </a:extLst>
          </p:cNvPr>
          <p:cNvSpPr txBox="1"/>
          <p:nvPr/>
        </p:nvSpPr>
        <p:spPr>
          <a:xfrm>
            <a:off x="4904769" y="3319991"/>
            <a:ext cx="17055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Sécurité au travail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7C6BA70-4437-4E64-A084-8F0FFF0F7363}"/>
              </a:ext>
            </a:extLst>
          </p:cNvPr>
          <p:cNvSpPr txBox="1"/>
          <p:nvPr/>
        </p:nvSpPr>
        <p:spPr>
          <a:xfrm>
            <a:off x="8311978" y="2107988"/>
            <a:ext cx="18338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Connaissance des tissus &amp;</a:t>
            </a:r>
            <a:br>
              <a:rPr lang="de-CH" dirty="0"/>
            </a:br>
            <a:r>
              <a:rPr lang="de-CH" dirty="0"/>
              <a:t>Travail des métaux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4B6DFDB-101B-4250-B667-A2D21577838D}"/>
              </a:ext>
            </a:extLst>
          </p:cNvPr>
          <p:cNvSpPr txBox="1"/>
          <p:nvPr/>
        </p:nvSpPr>
        <p:spPr>
          <a:xfrm>
            <a:off x="5844031" y="2183344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Hydraulique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0D6244F-6E2E-45D8-91A5-352769FBF0EF}"/>
              </a:ext>
            </a:extLst>
          </p:cNvPr>
          <p:cNvSpPr txBox="1"/>
          <p:nvPr/>
        </p:nvSpPr>
        <p:spPr>
          <a:xfrm>
            <a:off x="544939" y="4986528"/>
            <a:ext cx="34047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 err="1"/>
              <a:t>Tracteur</a:t>
            </a:r>
            <a:r>
              <a:rPr lang="de-CH" dirty="0"/>
              <a:t>, Machines de récolte, moissonneuses-batteuses, </a:t>
            </a:r>
            <a:r>
              <a:rPr lang="de-CH" dirty="0" err="1"/>
              <a:t>travail</a:t>
            </a:r>
            <a:r>
              <a:rPr lang="de-CH" dirty="0"/>
              <a:t> du </a:t>
            </a:r>
            <a:r>
              <a:rPr lang="de-CH" dirty="0" err="1"/>
              <a:t>sol</a:t>
            </a:r>
            <a:r>
              <a:rPr lang="de-CH" dirty="0"/>
              <a:t>, semoirs, </a:t>
            </a:r>
            <a:r>
              <a:rPr lang="de-CH"/>
              <a:t>presses, </a:t>
            </a:r>
            <a:r>
              <a:rPr lang="de-CH" dirty="0"/>
              <a:t>etc.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CE28FB3-8A37-4FBB-8A5A-4A7A8245A4AF}"/>
              </a:ext>
            </a:extLst>
          </p:cNvPr>
          <p:cNvSpPr txBox="1"/>
          <p:nvPr/>
        </p:nvSpPr>
        <p:spPr>
          <a:xfrm>
            <a:off x="4413872" y="4986527"/>
            <a:ext cx="34218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Pelles, tombereaux, bulldozers, grues, trains de chenilles, chariots élévateurs, marteaux-piqueurs, etc.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63AD9D6-2585-4024-9983-EA22528BECC2}"/>
              </a:ext>
            </a:extLst>
          </p:cNvPr>
          <p:cNvSpPr txBox="1"/>
          <p:nvPr/>
        </p:nvSpPr>
        <p:spPr>
          <a:xfrm>
            <a:off x="1403574" y="2188550"/>
            <a:ext cx="8463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Moteurs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FA14933-E459-4420-8EF0-FD313A14F34B}"/>
              </a:ext>
            </a:extLst>
          </p:cNvPr>
          <p:cNvSpPr txBox="1"/>
          <p:nvPr/>
        </p:nvSpPr>
        <p:spPr>
          <a:xfrm>
            <a:off x="8242873" y="4986527"/>
            <a:ext cx="34041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Tronçonneuses, fraises à neige, tondeuses à gazon, balayeuses, machines de nettoyage des sols, etc. 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896EADC-508B-47D2-A9A0-9896E85CE876}"/>
              </a:ext>
            </a:extLst>
          </p:cNvPr>
          <p:cNvSpPr txBox="1"/>
          <p:nvPr/>
        </p:nvSpPr>
        <p:spPr>
          <a:xfrm>
            <a:off x="479425" y="4545053"/>
            <a:ext cx="11233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44613">
              <a:tabLst>
                <a:tab pos="11214100" algn="l"/>
              </a:tabLst>
            </a:pPr>
            <a:r>
              <a:rPr lang="de-CH" b="1" u="sng" dirty="0">
                <a:solidFill>
                  <a:schemeClr val="tx2"/>
                </a:solidFill>
              </a:rPr>
              <a:t>Thèmes</a:t>
            </a:r>
            <a:r>
              <a:rPr lang="de-CH" u="sng" dirty="0">
                <a:solidFill>
                  <a:schemeClr val="tx2"/>
                </a:solidFill>
              </a:rPr>
              <a:t> spécifiques à la profession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8897D9F-ADE9-48E8-80F9-28165D0636A9}"/>
              </a:ext>
            </a:extLst>
          </p:cNvPr>
          <p:cNvSpPr txBox="1"/>
          <p:nvPr/>
        </p:nvSpPr>
        <p:spPr>
          <a:xfrm>
            <a:off x="491277" y="1148197"/>
            <a:ext cx="11233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44613">
              <a:tabLst>
                <a:tab pos="11214100" algn="l"/>
              </a:tabLst>
            </a:pPr>
            <a:r>
              <a:rPr lang="de-CH" b="1" dirty="0">
                <a:solidFill>
                  <a:schemeClr val="tx2"/>
                </a:solidFill>
              </a:rPr>
              <a:t>Bases</a:t>
            </a:r>
            <a:r>
              <a:rPr lang="de-CH" dirty="0">
                <a:solidFill>
                  <a:schemeClr val="tx2"/>
                </a:solidFill>
              </a:rPr>
              <a:t> communes</a:t>
            </a:r>
          </a:p>
        </p:txBody>
      </p:sp>
      <p:pic>
        <p:nvPicPr>
          <p:cNvPr id="4098" name="Picture 2" descr="Arbeitsicherheit">
            <a:extLst>
              <a:ext uri="{FF2B5EF4-FFF2-40B4-BE49-F238E27FC236}">
                <a16:creationId xmlns:a16="http://schemas.microsoft.com/office/drawing/2014/main" id="{F3E95F42-7831-35BE-B5F4-0A300107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93" y="3017553"/>
            <a:ext cx="881876" cy="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23886D2-B084-55B8-908F-011C851A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95" y="1972321"/>
            <a:ext cx="806951" cy="8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triebe Reparatur Vektorgrafiken, Cliparts und Illustrationen Kaufen -  123RF">
            <a:extLst>
              <a:ext uri="{FF2B5EF4-FFF2-40B4-BE49-F238E27FC236}">
                <a16:creationId xmlns:a16="http://schemas.microsoft.com/office/drawing/2014/main" id="{C03C389E-8433-0DDA-1AE9-DFC0FEB2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8" y="1726145"/>
            <a:ext cx="1237562" cy="12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e Rohr - Download kostenlose symbole">
            <a:extLst>
              <a:ext uri="{FF2B5EF4-FFF2-40B4-BE49-F238E27FC236}">
                <a16:creationId xmlns:a16="http://schemas.microsoft.com/office/drawing/2014/main" id="{552463BB-4314-E058-C5FE-34EF5F5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84" y="2075141"/>
            <a:ext cx="535686" cy="5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FA0A9F-23E9-F32C-AB66-D93791465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7775" y="1899900"/>
            <a:ext cx="825696" cy="866114"/>
          </a:xfrm>
          <a:prstGeom prst="rect">
            <a:avLst/>
          </a:prstGeom>
        </p:spPr>
      </p:pic>
      <p:pic>
        <p:nvPicPr>
          <p:cNvPr id="1028" name="Picture 4" descr="Hydraulikzylinder-Symbole auf weißem Hintergrund. 11019837 Vektor Kunst bei  Vecteezy">
            <a:extLst>
              <a:ext uri="{FF2B5EF4-FFF2-40B4-BE49-F238E27FC236}">
                <a16:creationId xmlns:a16="http://schemas.microsoft.com/office/drawing/2014/main" id="{09AC938C-E80E-6380-F990-4899AA50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31" y="18477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43D210-681B-74A8-8821-E42E07D0187C}"/>
              </a:ext>
            </a:extLst>
          </p:cNvPr>
          <p:cNvSpPr txBox="1"/>
          <p:nvPr/>
        </p:nvSpPr>
        <p:spPr>
          <a:xfrm>
            <a:off x="8179225" y="3330945"/>
            <a:ext cx="20620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Calcul &amp; Physique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CA30C1F-F347-75C7-4552-91BAF8A4C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184" y="3161790"/>
            <a:ext cx="765781" cy="633750"/>
          </a:xfrm>
          <a:prstGeom prst="rect">
            <a:avLst/>
          </a:prstGeom>
        </p:spPr>
      </p:pic>
      <p:pic>
        <p:nvPicPr>
          <p:cNvPr id="1030" name="Picture 6" descr="Rechnen - Kostenlose technologie-Icons">
            <a:extLst>
              <a:ext uri="{FF2B5EF4-FFF2-40B4-BE49-F238E27FC236}">
                <a16:creationId xmlns:a16="http://schemas.microsoft.com/office/drawing/2014/main" id="{45852354-0EBF-DED5-B578-B8C06DE5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61" y="3188079"/>
            <a:ext cx="598657" cy="5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36C0DB8-BABD-1583-9AAE-A3748E7104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12" y="3025590"/>
            <a:ext cx="1034816" cy="102922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C403FB7-BE93-883E-4A29-A19A16518878}"/>
              </a:ext>
            </a:extLst>
          </p:cNvPr>
          <p:cNvSpPr txBox="1"/>
          <p:nvPr/>
        </p:nvSpPr>
        <p:spPr>
          <a:xfrm>
            <a:off x="1495814" y="3319991"/>
            <a:ext cx="1478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 err="1"/>
              <a:t>Transmissions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7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4658-ECA0-449B-8810-B1A04025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Pourquoi choisir ces professions 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F58E85-289A-41E9-8C56-7E96671AD0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Très bonnes perspectives d'avenir : </a:t>
            </a:r>
            <a:r>
              <a:rPr lang="de-CH" dirty="0"/>
              <a:t>La formation couvre de nombreuses compétences différentes. Les entreprises sont tributaires de collaborateurs bien formés et proposent toujours des postes vacants.</a:t>
            </a:r>
          </a:p>
          <a:p>
            <a:r>
              <a:rPr lang="de-CH" dirty="0">
                <a:solidFill>
                  <a:schemeClr val="tx2"/>
                </a:solidFill>
              </a:rPr>
              <a:t>Faire un travail utile : </a:t>
            </a:r>
            <a:r>
              <a:rPr lang="de-CH" dirty="0"/>
              <a:t>sans les machines bien entretenues, il n'est pas possible de produire des aliments. Tu contribues ainsi au bien-être de tous.</a:t>
            </a:r>
          </a:p>
          <a:p>
            <a:r>
              <a:rPr lang="de-CH" dirty="0">
                <a:solidFill>
                  <a:schemeClr val="tx2"/>
                </a:solidFill>
              </a:rPr>
              <a:t>Ambiance familiale : </a:t>
            </a:r>
            <a:r>
              <a:rPr lang="de-CH" dirty="0"/>
              <a:t>dans nos ateliers, on travaille au sein d'une équipe bien rodée. Tu es encadré(e) et formé(e) de manière optimale. </a:t>
            </a:r>
          </a:p>
          <a:p>
            <a:r>
              <a:rPr lang="de-CH" dirty="0">
                <a:solidFill>
                  <a:schemeClr val="tx2"/>
                </a:solidFill>
              </a:rPr>
              <a:t>Options de formation continue : </a:t>
            </a:r>
            <a:r>
              <a:rPr lang="de-CH" dirty="0"/>
              <a:t>Quel que soit ton niveau d'ambition, il existe une formation continue adaptée à chacun.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54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C840361-3F21-6E8D-671E-F7737E8A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8" y="1071716"/>
            <a:ext cx="6395958" cy="548100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33A97CA-6B30-44A5-A9B6-3AAC3D624E9F}"/>
              </a:ext>
            </a:extLst>
          </p:cNvPr>
          <p:cNvSpPr/>
          <p:nvPr/>
        </p:nvSpPr>
        <p:spPr>
          <a:xfrm>
            <a:off x="167640" y="6347460"/>
            <a:ext cx="11353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DB29D3-76FB-4DBF-A273-C687031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26" y="305279"/>
            <a:ext cx="11064875" cy="443198"/>
          </a:xfrm>
        </p:spPr>
        <p:txBody>
          <a:bodyPr/>
          <a:lstStyle/>
          <a:p>
            <a:r>
              <a:rPr lang="de-CH" dirty="0"/>
              <a:t>Options de formation continue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90A4E03-1D48-4AE0-BAC2-0B649E18C365}"/>
              </a:ext>
            </a:extLst>
          </p:cNvPr>
          <p:cNvSpPr/>
          <p:nvPr/>
        </p:nvSpPr>
        <p:spPr>
          <a:xfrm>
            <a:off x="10269414" y="2884986"/>
            <a:ext cx="410986" cy="410986"/>
          </a:xfrm>
          <a:custGeom>
            <a:avLst/>
            <a:gdLst>
              <a:gd name="connsiteX0" fmla="*/ 218209 w 410986"/>
              <a:gd name="connsiteY0" fmla="*/ 410586 h 410986"/>
              <a:gd name="connsiteX1" fmla="*/ 410586 w 410986"/>
              <a:gd name="connsiteY1" fmla="*/ 192778 h 410986"/>
              <a:gd name="connsiteX2" fmla="*/ 192778 w 410986"/>
              <a:gd name="connsiteY2" fmla="*/ 401 h 410986"/>
              <a:gd name="connsiteX3" fmla="*/ 401 w 410986"/>
              <a:gd name="connsiteY3" fmla="*/ 218209 h 410986"/>
              <a:gd name="connsiteX4" fmla="*/ 401 w 410986"/>
              <a:gd name="connsiteY4" fmla="*/ 218214 h 410986"/>
              <a:gd name="connsiteX5" fmla="*/ 218209 w 410986"/>
              <a:gd name="connsiteY5" fmla="*/ 410586 h 41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986" h="410986">
                <a:moveTo>
                  <a:pt x="218209" y="410586"/>
                </a:moveTo>
                <a:cubicBezTo>
                  <a:pt x="331480" y="403565"/>
                  <a:pt x="417608" y="306049"/>
                  <a:pt x="410586" y="192778"/>
                </a:cubicBezTo>
                <a:cubicBezTo>
                  <a:pt x="403560" y="79507"/>
                  <a:pt x="306044" y="-6621"/>
                  <a:pt x="192778" y="401"/>
                </a:cubicBezTo>
                <a:cubicBezTo>
                  <a:pt x="79507" y="7427"/>
                  <a:pt x="-6621" y="104943"/>
                  <a:pt x="401" y="218209"/>
                </a:cubicBezTo>
                <a:cubicBezTo>
                  <a:pt x="401" y="218214"/>
                  <a:pt x="401" y="218214"/>
                  <a:pt x="401" y="218214"/>
                </a:cubicBezTo>
                <a:cubicBezTo>
                  <a:pt x="7427" y="331480"/>
                  <a:pt x="104943" y="417608"/>
                  <a:pt x="218209" y="410586"/>
                </a:cubicBezTo>
                <a:close/>
              </a:path>
            </a:pathLst>
          </a:custGeom>
          <a:solidFill>
            <a:srgbClr val="8DC34D"/>
          </a:solidFill>
          <a:ln w="46434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C1E4AB7-147A-4838-B80B-EC05A2B725CD}"/>
              </a:ext>
            </a:extLst>
          </p:cNvPr>
          <p:cNvSpPr/>
          <p:nvPr/>
        </p:nvSpPr>
        <p:spPr>
          <a:xfrm>
            <a:off x="7755004" y="2201893"/>
            <a:ext cx="4436996" cy="4656107"/>
          </a:xfrm>
          <a:custGeom>
            <a:avLst/>
            <a:gdLst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2340232 w 3766542"/>
              <a:gd name="connsiteY40" fmla="*/ 1954928 h 3952544"/>
              <a:gd name="connsiteX41" fmla="*/ 2346463 w 3766542"/>
              <a:gd name="connsiteY41" fmla="*/ 1855417 h 3952544"/>
              <a:gd name="connsiteX42" fmla="*/ 2295312 w 3766542"/>
              <a:gd name="connsiteY42" fmla="*/ 1751024 h 3952544"/>
              <a:gd name="connsiteX43" fmla="*/ 2034537 w 3766542"/>
              <a:gd name="connsiteY43" fmla="*/ 1573485 h 3952544"/>
              <a:gd name="connsiteX44" fmla="*/ 2250625 w 3766542"/>
              <a:gd name="connsiteY44" fmla="*/ 1301317 h 3952544"/>
              <a:gd name="connsiteX45" fmla="*/ 2418027 w 3766542"/>
              <a:gd name="connsiteY45" fmla="*/ 1480763 h 3952544"/>
              <a:gd name="connsiteX46" fmla="*/ 2444253 w 3766542"/>
              <a:gd name="connsiteY46" fmla="*/ 1500014 h 3952544"/>
              <a:gd name="connsiteX47" fmla="*/ 2614074 w 3766542"/>
              <a:gd name="connsiteY47" fmla="*/ 1581808 h 3952544"/>
              <a:gd name="connsiteX48" fmla="*/ 2418027 w 3766542"/>
              <a:gd name="connsiteY48" fmla="*/ 1655419 h 3952544"/>
              <a:gd name="connsiteX49" fmla="*/ 3580540 w 3766542"/>
              <a:gd name="connsiteY49" fmla="*/ 2557529 h 3952544"/>
              <a:gd name="connsiteX50" fmla="*/ 3348038 w 3766542"/>
              <a:gd name="connsiteY50" fmla="*/ 2650530 h 3952544"/>
              <a:gd name="connsiteX51" fmla="*/ 3115535 w 3766542"/>
              <a:gd name="connsiteY51" fmla="*/ 2464528 h 3952544"/>
              <a:gd name="connsiteX52" fmla="*/ 2743531 w 3766542"/>
              <a:gd name="connsiteY52" fmla="*/ 2511028 h 3952544"/>
              <a:gd name="connsiteX53" fmla="*/ 2464528 w 3766542"/>
              <a:gd name="connsiteY53" fmla="*/ 2232025 h 3952544"/>
              <a:gd name="connsiteX54" fmla="*/ 2573804 w 3766542"/>
              <a:gd name="connsiteY54" fmla="*/ 1795618 h 3952544"/>
              <a:gd name="connsiteX55" fmla="*/ 2883358 w 3766542"/>
              <a:gd name="connsiteY55" fmla="*/ 1679134 h 3952544"/>
              <a:gd name="connsiteX56" fmla="*/ 3274520 w 3766542"/>
              <a:gd name="connsiteY56" fmla="*/ 1154189 h 3952544"/>
              <a:gd name="connsiteX57" fmla="*/ 3296143 w 3766542"/>
              <a:gd name="connsiteY57" fmla="*/ 697508 h 3952544"/>
              <a:gd name="connsiteX58" fmla="*/ 3580540 w 3766542"/>
              <a:gd name="connsiteY58" fmla="*/ 373074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274520 w 3766542"/>
              <a:gd name="connsiteY58" fmla="*/ 1154189 h 3952544"/>
              <a:gd name="connsiteX59" fmla="*/ 3296143 w 3766542"/>
              <a:gd name="connsiteY59" fmla="*/ 697508 h 3952544"/>
              <a:gd name="connsiteX60" fmla="*/ 3243990 w 3766542"/>
              <a:gd name="connsiteY60" fmla="*/ 2157424 h 3952544"/>
              <a:gd name="connsiteX61" fmla="*/ 3580540 w 3766542"/>
              <a:gd name="connsiteY61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026870 w 3766542"/>
              <a:gd name="connsiteY58" fmla="*/ 2176539 h 3952544"/>
              <a:gd name="connsiteX59" fmla="*/ 3296143 w 3766542"/>
              <a:gd name="connsiteY59" fmla="*/ 697508 h 3952544"/>
              <a:gd name="connsiteX60" fmla="*/ 3243990 w 3766542"/>
              <a:gd name="connsiteY60" fmla="*/ 2157424 h 3952544"/>
              <a:gd name="connsiteX61" fmla="*/ 3580540 w 3766542"/>
              <a:gd name="connsiteY61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026870 w 3766542"/>
              <a:gd name="connsiteY58" fmla="*/ 2176539 h 3952544"/>
              <a:gd name="connsiteX59" fmla="*/ 3243990 w 3766542"/>
              <a:gd name="connsiteY59" fmla="*/ 2157424 h 3952544"/>
              <a:gd name="connsiteX60" fmla="*/ 3580540 w 3766542"/>
              <a:gd name="connsiteY60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3026870 w 3766542"/>
              <a:gd name="connsiteY57" fmla="*/ 2176539 h 3952544"/>
              <a:gd name="connsiteX58" fmla="*/ 3243990 w 3766542"/>
              <a:gd name="connsiteY58" fmla="*/ 2157424 h 3952544"/>
              <a:gd name="connsiteX59" fmla="*/ 3580540 w 3766542"/>
              <a:gd name="connsiteY59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3026870 w 3766542"/>
              <a:gd name="connsiteY56" fmla="*/ 2176539 h 3952544"/>
              <a:gd name="connsiteX57" fmla="*/ 3243990 w 3766542"/>
              <a:gd name="connsiteY57" fmla="*/ 2157424 h 3952544"/>
              <a:gd name="connsiteX58" fmla="*/ 3580540 w 3766542"/>
              <a:gd name="connsiteY58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026870 w 3766542"/>
              <a:gd name="connsiteY55" fmla="*/ 2176539 h 3952544"/>
              <a:gd name="connsiteX56" fmla="*/ 3243990 w 3766542"/>
              <a:gd name="connsiteY56" fmla="*/ 2157424 h 3952544"/>
              <a:gd name="connsiteX57" fmla="*/ 3580540 w 3766542"/>
              <a:gd name="connsiteY57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243990 w 3766542"/>
              <a:gd name="connsiteY55" fmla="*/ 2157424 h 3952544"/>
              <a:gd name="connsiteX56" fmla="*/ 3580540 w 3766542"/>
              <a:gd name="connsiteY56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580540 w 3766542"/>
              <a:gd name="connsiteY55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3580540 w 3766542"/>
              <a:gd name="connsiteY54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580540 w 3766542"/>
              <a:gd name="connsiteY53" fmla="*/ 2557529 h 39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66542" h="3952544">
                <a:moveTo>
                  <a:pt x="3580540" y="78121"/>
                </a:moveTo>
                <a:lnTo>
                  <a:pt x="3115535" y="604507"/>
                </a:lnTo>
                <a:lnTo>
                  <a:pt x="3092285" y="1087415"/>
                </a:lnTo>
                <a:lnTo>
                  <a:pt x="2798123" y="1482158"/>
                </a:lnTo>
                <a:cubicBezTo>
                  <a:pt x="2791040" y="1474248"/>
                  <a:pt x="2782540" y="1467733"/>
                  <a:pt x="2773059" y="1462953"/>
                </a:cubicBezTo>
                <a:lnTo>
                  <a:pt x="2535348" y="1348515"/>
                </a:lnTo>
                <a:lnTo>
                  <a:pt x="2406030" y="1209618"/>
                </a:lnTo>
                <a:lnTo>
                  <a:pt x="2854714" y="1181718"/>
                </a:lnTo>
                <a:cubicBezTo>
                  <a:pt x="2903237" y="1178714"/>
                  <a:pt x="2940140" y="1136938"/>
                  <a:pt x="2937136" y="1088414"/>
                </a:cubicBezTo>
                <a:cubicBezTo>
                  <a:pt x="2934132" y="1039891"/>
                  <a:pt x="2892356" y="1002988"/>
                  <a:pt x="2843832" y="1005992"/>
                </a:cubicBezTo>
                <a:lnTo>
                  <a:pt x="2318377" y="1038543"/>
                </a:lnTo>
                <a:lnTo>
                  <a:pt x="2252113" y="985021"/>
                </a:lnTo>
                <a:cubicBezTo>
                  <a:pt x="2249556" y="982789"/>
                  <a:pt x="2247138" y="980371"/>
                  <a:pt x="2244487" y="978324"/>
                </a:cubicBezTo>
                <a:cubicBezTo>
                  <a:pt x="2241837" y="976279"/>
                  <a:pt x="2240535" y="975534"/>
                  <a:pt x="2238582" y="974093"/>
                </a:cubicBezTo>
                <a:lnTo>
                  <a:pt x="2233699" y="970140"/>
                </a:lnTo>
                <a:lnTo>
                  <a:pt x="2233699" y="970512"/>
                </a:lnTo>
                <a:cubicBezTo>
                  <a:pt x="2144790" y="908839"/>
                  <a:pt x="2023270" y="926760"/>
                  <a:pt x="1955951" y="1011479"/>
                </a:cubicBezTo>
                <a:lnTo>
                  <a:pt x="1669369" y="1372509"/>
                </a:lnTo>
                <a:cubicBezTo>
                  <a:pt x="1660915" y="1383191"/>
                  <a:pt x="1653549" y="1394686"/>
                  <a:pt x="1647374" y="1406827"/>
                </a:cubicBezTo>
                <a:lnTo>
                  <a:pt x="1620404" y="1459372"/>
                </a:lnTo>
                <a:cubicBezTo>
                  <a:pt x="1616084" y="1469091"/>
                  <a:pt x="1613112" y="1479354"/>
                  <a:pt x="1611569" y="1489877"/>
                </a:cubicBezTo>
                <a:lnTo>
                  <a:pt x="1544282" y="1956649"/>
                </a:lnTo>
                <a:lnTo>
                  <a:pt x="1282577" y="2272248"/>
                </a:lnTo>
                <a:cubicBezTo>
                  <a:pt x="1241178" y="2322162"/>
                  <a:pt x="1248079" y="2396181"/>
                  <a:pt x="1297992" y="2437581"/>
                </a:cubicBezTo>
                <a:cubicBezTo>
                  <a:pt x="1347906" y="2478980"/>
                  <a:pt x="1421926" y="2472079"/>
                  <a:pt x="1463325" y="2422166"/>
                </a:cubicBezTo>
                <a:lnTo>
                  <a:pt x="1746141" y="2081131"/>
                </a:lnTo>
                <a:cubicBezTo>
                  <a:pt x="1759966" y="2064484"/>
                  <a:pt x="1768917" y="2044335"/>
                  <a:pt x="1771995" y="2022912"/>
                </a:cubicBezTo>
                <a:lnTo>
                  <a:pt x="1817147" y="1709545"/>
                </a:lnTo>
                <a:lnTo>
                  <a:pt x="2107915" y="1907498"/>
                </a:lnTo>
                <a:lnTo>
                  <a:pt x="2082526" y="2313168"/>
                </a:lnTo>
                <a:cubicBezTo>
                  <a:pt x="2080908" y="2340557"/>
                  <a:pt x="2089027" y="2367635"/>
                  <a:pt x="2105451" y="2389615"/>
                </a:cubicBezTo>
                <a:lnTo>
                  <a:pt x="1906521" y="2418027"/>
                </a:lnTo>
                <a:lnTo>
                  <a:pt x="1302015" y="2929533"/>
                </a:lnTo>
                <a:lnTo>
                  <a:pt x="1209014" y="3301537"/>
                </a:lnTo>
                <a:lnTo>
                  <a:pt x="651007" y="3394538"/>
                </a:lnTo>
                <a:lnTo>
                  <a:pt x="465005" y="3627041"/>
                </a:lnTo>
                <a:lnTo>
                  <a:pt x="93001" y="3720042"/>
                </a:lnTo>
                <a:lnTo>
                  <a:pt x="0" y="3952544"/>
                </a:lnTo>
                <a:lnTo>
                  <a:pt x="3766542" y="3952544"/>
                </a:lnTo>
                <a:lnTo>
                  <a:pt x="3766542" y="0"/>
                </a:lnTo>
                <a:lnTo>
                  <a:pt x="3580540" y="78121"/>
                </a:lnTo>
                <a:close/>
                <a:moveTo>
                  <a:pt x="2340232" y="1954928"/>
                </a:moveTo>
                <a:lnTo>
                  <a:pt x="2346463" y="1855417"/>
                </a:lnTo>
                <a:cubicBezTo>
                  <a:pt x="2349141" y="1814009"/>
                  <a:pt x="2329676" y="1774283"/>
                  <a:pt x="2295312" y="1751024"/>
                </a:cubicBezTo>
                <a:lnTo>
                  <a:pt x="2034537" y="1573485"/>
                </a:lnTo>
                <a:lnTo>
                  <a:pt x="2250625" y="1301317"/>
                </a:lnTo>
                <a:lnTo>
                  <a:pt x="2418027" y="1480763"/>
                </a:lnTo>
                <a:cubicBezTo>
                  <a:pt x="2425486" y="1488770"/>
                  <a:pt x="2434381" y="1495299"/>
                  <a:pt x="2444253" y="1500014"/>
                </a:cubicBezTo>
                <a:lnTo>
                  <a:pt x="2614074" y="1581808"/>
                </a:lnTo>
                <a:lnTo>
                  <a:pt x="2418027" y="1655419"/>
                </a:lnTo>
                <a:lnTo>
                  <a:pt x="2340232" y="1954928"/>
                </a:lnTo>
                <a:close/>
                <a:moveTo>
                  <a:pt x="3580540" y="2557529"/>
                </a:moveTo>
                <a:lnTo>
                  <a:pt x="3348038" y="2650530"/>
                </a:lnTo>
                <a:lnTo>
                  <a:pt x="3580540" y="25575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2F6EC"/>
              </a:gs>
              <a:gs pos="0">
                <a:srgbClr val="76B728"/>
              </a:gs>
            </a:gsLst>
            <a:lin ang="5400000" scaled="1"/>
            <a:tileRect/>
          </a:gradFill>
          <a:ln w="46434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243AFA-83B2-4D40-8F42-FC478E005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269414" y="305279"/>
            <a:ext cx="2309134" cy="230913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28A284-2F5F-EFDC-FBEC-8D2AD03F5DA0}"/>
              </a:ext>
            </a:extLst>
          </p:cNvPr>
          <p:cNvSpPr/>
          <p:nvPr/>
        </p:nvSpPr>
        <p:spPr>
          <a:xfrm>
            <a:off x="1127035" y="4432096"/>
            <a:ext cx="3179494" cy="9854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FD06AABC-3985-BF54-2EDA-5EC871E35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712" y="3281969"/>
            <a:ext cx="608488" cy="8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1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AMS1100"/>
  <p:tag name="TEMPLATEID" val="Agrotec"/>
  <p:tag name="LANGUAGEID" val="2055"/>
  <p:tag name="COLORTHEMEID" val="2"/>
  <p:tag name="BRANDID" val="Agrotec_Suisse"/>
  <p:tag name="CLIENT" val="AMS"/>
  <p:tag name="VERSION" val="1100"/>
  <p:tag name="REFERENCEDATE" val="447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Office">
  <a:themeElements>
    <a:clrScheme name="AM_Suisse">
      <a:dk1>
        <a:srgbClr val="000000"/>
      </a:dk1>
      <a:lt1>
        <a:srgbClr val="FFFFFF"/>
      </a:lt1>
      <a:dk2>
        <a:srgbClr val="76B729"/>
      </a:dk2>
      <a:lt2>
        <a:srgbClr val="FFFFFF"/>
      </a:lt2>
      <a:accent1>
        <a:srgbClr val="727D81"/>
      </a:accent1>
      <a:accent2>
        <a:srgbClr val="76B729"/>
      </a:accent2>
      <a:accent3>
        <a:srgbClr val="0086CE"/>
      </a:accent3>
      <a:accent4>
        <a:srgbClr val="F07D00"/>
      </a:accent4>
      <a:accent5>
        <a:srgbClr val="C2C4C7"/>
      </a:accent5>
      <a:accent6>
        <a:srgbClr val="D1E3B0"/>
      </a:accent6>
      <a:hlink>
        <a:srgbClr val="0000FF"/>
      </a:hlink>
      <a:folHlink>
        <a:srgbClr val="800080"/>
      </a:folHlink>
    </a:clrScheme>
    <a:fontScheme name="AM_Sui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2C4C7"/>
        </a:solidFill>
        <a:ln>
          <a:noFill/>
        </a:ln>
      </a:spPr>
      <a:bodyPr lIns="72000" tIns="72000" rIns="72000" bIns="72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C2C4C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_Suisse_16x9.potx" id="{06C119A2-FEA2-450E-AEE5-C70F8112E957}" vid="{6AA96AB9-2E73-42F6-AB1E-203C5B81A37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AM_Suisse_16x9</Template>
  <TotalTime>0</TotalTime>
  <Words>724</Words>
  <Application>Microsoft Office PowerPoint</Application>
  <PresentationFormat>Breitbild</PresentationFormat>
  <Paragraphs>90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Wingdings</vt:lpstr>
      <vt:lpstr>Arial</vt:lpstr>
      <vt:lpstr>Calibri</vt:lpstr>
      <vt:lpstr>Office</vt:lpstr>
      <vt:lpstr>Le boulot avec garantie-jamais-barbant Mécanicien/ne en machines agricoles, en machines de chantier et en appareils à moteur CFC</vt:lpstr>
      <vt:lpstr>Trois métiers différents qui vont ensemble</vt:lpstr>
      <vt:lpstr>À quoi ressemble ta journée de travail ?</vt:lpstr>
      <vt:lpstr>Avec quels moyens auxiliaires et quels outils travailles-tu ?</vt:lpstr>
      <vt:lpstr>Où travailles-tu ?</vt:lpstr>
      <vt:lpstr>Données et faits sur la formation</vt:lpstr>
      <vt:lpstr>Contenu de la formation</vt:lpstr>
      <vt:lpstr>Pourquoi choisir ces professions ? </vt:lpstr>
      <vt:lpstr>Options de formation continue</vt:lpstr>
      <vt:lpstr>Notre formation est de classe mondiale !</vt:lpstr>
      <vt:lpstr>Conditions préalables à l'apprentissage Fais le check</vt:lpstr>
      <vt:lpstr>Tu es intéressé(e) ? Tu trouveras ici des stages d'initiation et des places d'apprentissage vacantes !</vt:lpstr>
      <vt:lpstr>PowerPoint-Präsentation</vt:lpstr>
      <vt:lpstr>Des métiers d'avenir :   Mécanicien/ne en machines agricoles CFC Mécanicien/ne en machines de chantier CFC Mécanicien/ne d'appareils à moteur CFC  Merci de votre attention</vt:lpstr>
    </vt:vector>
  </TitlesOfParts>
  <Company>Apps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 mit nie-Langeweile-Garantie Landmaschinen-, Baumaschinen- und Motorgerätemechaniker/-innen EFZ</dc:title>
  <dc:creator>Gilomen Noel</dc:creator>
  <cp:keywords>, docId:D343517635E13E5C12E16FF136183DC8</cp:keywords>
  <cp:lastModifiedBy>Rüfenacht Matthias</cp:lastModifiedBy>
  <cp:revision>69</cp:revision>
  <dcterms:created xsi:type="dcterms:W3CDTF">2022-08-26T06:32:19Z</dcterms:created>
  <dcterms:modified xsi:type="dcterms:W3CDTF">2024-09-20T07:17:04Z</dcterms:modified>
</cp:coreProperties>
</file>